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595" r:id="rId2"/>
    <p:sldId id="597" r:id="rId3"/>
    <p:sldId id="626" r:id="rId4"/>
    <p:sldId id="680" r:id="rId5"/>
    <p:sldId id="654" r:id="rId6"/>
    <p:sldId id="702" r:id="rId7"/>
    <p:sldId id="695" r:id="rId8"/>
    <p:sldId id="696" r:id="rId9"/>
    <p:sldId id="653" r:id="rId10"/>
    <p:sldId id="698" r:id="rId11"/>
    <p:sldId id="700" r:id="rId12"/>
    <p:sldId id="699" r:id="rId13"/>
    <p:sldId id="703" r:id="rId14"/>
    <p:sldId id="715" r:id="rId15"/>
    <p:sldId id="716" r:id="rId16"/>
    <p:sldId id="717" r:id="rId17"/>
    <p:sldId id="718" r:id="rId18"/>
    <p:sldId id="713" r:id="rId19"/>
    <p:sldId id="714" r:id="rId20"/>
    <p:sldId id="719" r:id="rId21"/>
    <p:sldId id="720" r:id="rId22"/>
    <p:sldId id="721" r:id="rId23"/>
    <p:sldId id="704" r:id="rId24"/>
    <p:sldId id="706" r:id="rId25"/>
    <p:sldId id="632" r:id="rId26"/>
  </p:sldIdLst>
  <p:sldSz cx="12192000" cy="6858000"/>
  <p:notesSz cx="6858000" cy="9144000"/>
  <p:embeddedFontLst>
    <p:embeddedFont>
      <p:font typeface="思源宋体 CN Heavy" panose="02010600030101010101" charset="-122"/>
      <p:bold r:id="rId29"/>
    </p:embeddedFont>
    <p:embeddedFont>
      <p:font typeface="思源黑体 CN Regular" panose="02010600030101010101" charset="-122"/>
      <p:regular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黑体" panose="02010609060101010101" pitchFamily="49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pos="1688" userDrawn="1">
          <p15:clr>
            <a:srgbClr val="A4A3A4"/>
          </p15:clr>
        </p15:guide>
        <p15:guide id="9" orient="horz" pos="22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5C5"/>
    <a:srgbClr val="07B4A6"/>
    <a:srgbClr val="447CA1"/>
    <a:srgbClr val="151F28"/>
    <a:srgbClr val="4C4140"/>
    <a:srgbClr val="40BDAE"/>
    <a:srgbClr val="2E677A"/>
    <a:srgbClr val="31687A"/>
    <a:srgbClr val="242515"/>
    <a:srgbClr val="40B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88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300" y="80"/>
      </p:cViewPr>
      <p:guideLst>
        <p:guide pos="1688"/>
        <p:guide orient="horz" pos="22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1610B501-7DC6-4D63-9E78-5D3F6F64E13B}" type="datetimeFigureOut">
              <a:rPr lang="zh-CN" altLang="en-US" smtClean="0"/>
              <a:t>2025/1/21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08229161-2711-4F9F-873D-24207F9FB8E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9161-2711-4F9F-873D-24207F9FB8EF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9161-2711-4F9F-873D-24207F9FB8EF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 l="-16" t="-14" r="32651" b="10524"/>
          <a:stretch>
            <a:fillRect/>
          </a:stretch>
        </p:blipFill>
        <p:spPr>
          <a:xfrm rot="6214108">
            <a:off x="-4574" y="4179574"/>
            <a:ext cx="2607173" cy="3301839"/>
          </a:xfrm>
          <a:custGeom>
            <a:avLst/>
            <a:gdLst>
              <a:gd name="connsiteX0" fmla="*/ 0 w 2607173"/>
              <a:gd name="connsiteY0" fmla="*/ 3301839 h 3301839"/>
              <a:gd name="connsiteX1" fmla="*/ 0 w 2607173"/>
              <a:gd name="connsiteY1" fmla="*/ 0 h 3301839"/>
              <a:gd name="connsiteX2" fmla="*/ 1962156 w 2607173"/>
              <a:gd name="connsiteY2" fmla="*/ 0 h 3301839"/>
              <a:gd name="connsiteX3" fmla="*/ 2607173 w 2607173"/>
              <a:gd name="connsiteY3" fmla="*/ 2672616 h 330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7173" h="3301839">
                <a:moveTo>
                  <a:pt x="0" y="3301839"/>
                </a:moveTo>
                <a:lnTo>
                  <a:pt x="0" y="0"/>
                </a:lnTo>
                <a:lnTo>
                  <a:pt x="1962156" y="0"/>
                </a:lnTo>
                <a:lnTo>
                  <a:pt x="2607173" y="2672616"/>
                </a:lnTo>
                <a:close/>
              </a:path>
            </a:pathLst>
          </a:custGeom>
        </p:spPr>
      </p:pic>
      <p:sp>
        <p:nvSpPr>
          <p:cNvPr id="10" name="任意多边形: 形状 9"/>
          <p:cNvSpPr/>
          <p:nvPr userDrawn="1"/>
        </p:nvSpPr>
        <p:spPr>
          <a:xfrm>
            <a:off x="8514162" y="-2"/>
            <a:ext cx="3679032" cy="1597343"/>
          </a:xfrm>
          <a:custGeom>
            <a:avLst/>
            <a:gdLst>
              <a:gd name="connsiteX0" fmla="*/ 353377 w 2452687"/>
              <a:gd name="connsiteY0" fmla="*/ 149543 h 1064895"/>
              <a:gd name="connsiteX1" fmla="*/ 714375 w 2452687"/>
              <a:gd name="connsiteY1" fmla="*/ 57150 h 1064895"/>
              <a:gd name="connsiteX2" fmla="*/ 982980 w 2452687"/>
              <a:gd name="connsiteY2" fmla="*/ 204788 h 1064895"/>
              <a:gd name="connsiteX3" fmla="*/ 1150620 w 2452687"/>
              <a:gd name="connsiteY3" fmla="*/ 458153 h 1064895"/>
              <a:gd name="connsiteX4" fmla="*/ 1606868 w 2452687"/>
              <a:gd name="connsiteY4" fmla="*/ 792480 h 1064895"/>
              <a:gd name="connsiteX5" fmla="*/ 1944052 w 2452687"/>
              <a:gd name="connsiteY5" fmla="*/ 815340 h 1064895"/>
              <a:gd name="connsiteX6" fmla="*/ 2450783 w 2452687"/>
              <a:gd name="connsiteY6" fmla="*/ 1062990 h 1064895"/>
              <a:gd name="connsiteX7" fmla="*/ 2452688 w 2452687"/>
              <a:gd name="connsiteY7" fmla="*/ 1064895 h 1064895"/>
              <a:gd name="connsiteX8" fmla="*/ 2452688 w 2452687"/>
              <a:gd name="connsiteY8" fmla="*/ 0 h 1064895"/>
              <a:gd name="connsiteX9" fmla="*/ 0 w 2452687"/>
              <a:gd name="connsiteY9" fmla="*/ 0 h 1064895"/>
              <a:gd name="connsiteX10" fmla="*/ 353377 w 2452687"/>
              <a:gd name="connsiteY10" fmla="*/ 149543 h 106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687" h="1064895">
                <a:moveTo>
                  <a:pt x="353377" y="149543"/>
                </a:moveTo>
                <a:cubicBezTo>
                  <a:pt x="478155" y="135255"/>
                  <a:pt x="588645" y="53340"/>
                  <a:pt x="714375" y="57150"/>
                </a:cubicBezTo>
                <a:cubicBezTo>
                  <a:pt x="822007" y="60008"/>
                  <a:pt x="917257" y="126683"/>
                  <a:pt x="982980" y="204788"/>
                </a:cubicBezTo>
                <a:cubicBezTo>
                  <a:pt x="1048702" y="282893"/>
                  <a:pt x="1092518" y="375285"/>
                  <a:pt x="1150620" y="458153"/>
                </a:cubicBezTo>
                <a:cubicBezTo>
                  <a:pt x="1257300" y="611505"/>
                  <a:pt x="1417320" y="736283"/>
                  <a:pt x="1606868" y="792480"/>
                </a:cubicBezTo>
                <a:cubicBezTo>
                  <a:pt x="1715452" y="824865"/>
                  <a:pt x="1832610" y="832485"/>
                  <a:pt x="1944052" y="815340"/>
                </a:cubicBezTo>
                <a:cubicBezTo>
                  <a:pt x="1944052" y="815340"/>
                  <a:pt x="2198370" y="741045"/>
                  <a:pt x="2450783" y="1062990"/>
                </a:cubicBezTo>
                <a:cubicBezTo>
                  <a:pt x="2451735" y="1063943"/>
                  <a:pt x="2451735" y="1063943"/>
                  <a:pt x="2452688" y="1064895"/>
                </a:cubicBezTo>
                <a:lnTo>
                  <a:pt x="2452688" y="0"/>
                </a:lnTo>
                <a:lnTo>
                  <a:pt x="0" y="0"/>
                </a:lnTo>
                <a:cubicBezTo>
                  <a:pt x="82868" y="99060"/>
                  <a:pt x="219075" y="165735"/>
                  <a:pt x="353377" y="149543"/>
                </a:cubicBezTo>
                <a:close/>
              </a:path>
            </a:pathLst>
          </a:custGeom>
          <a:solidFill>
            <a:srgbClr val="40BD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01240" y="5430679"/>
            <a:ext cx="4190525" cy="1427321"/>
          </a:xfrm>
          <a:custGeom>
            <a:avLst/>
            <a:gdLst>
              <a:gd name="connsiteX0" fmla="*/ 2793683 w 2793682"/>
              <a:gd name="connsiteY0" fmla="*/ 951547 h 951547"/>
              <a:gd name="connsiteX1" fmla="*/ 2793683 w 2793682"/>
              <a:gd name="connsiteY1" fmla="*/ 0 h 951547"/>
              <a:gd name="connsiteX2" fmla="*/ 2518410 w 2793682"/>
              <a:gd name="connsiteY2" fmla="*/ 147638 h 951547"/>
              <a:gd name="connsiteX3" fmla="*/ 2059305 w 2793682"/>
              <a:gd name="connsiteY3" fmla="*/ 720090 h 951547"/>
              <a:gd name="connsiteX4" fmla="*/ 1452563 w 2793682"/>
              <a:gd name="connsiteY4" fmla="*/ 663892 h 951547"/>
              <a:gd name="connsiteX5" fmla="*/ 1351598 w 2793682"/>
              <a:gd name="connsiteY5" fmla="*/ 608647 h 951547"/>
              <a:gd name="connsiteX6" fmla="*/ 1287780 w 2793682"/>
              <a:gd name="connsiteY6" fmla="*/ 571500 h 951547"/>
              <a:gd name="connsiteX7" fmla="*/ 1223963 w 2793682"/>
              <a:gd name="connsiteY7" fmla="*/ 534353 h 951547"/>
              <a:gd name="connsiteX8" fmla="*/ 883920 w 2793682"/>
              <a:gd name="connsiteY8" fmla="*/ 386715 h 951547"/>
              <a:gd name="connsiteX9" fmla="*/ 202883 w 2793682"/>
              <a:gd name="connsiteY9" fmla="*/ 578167 h 951547"/>
              <a:gd name="connsiteX10" fmla="*/ 136208 w 2793682"/>
              <a:gd name="connsiteY10" fmla="*/ 654367 h 951547"/>
              <a:gd name="connsiteX11" fmla="*/ 0 w 2793682"/>
              <a:gd name="connsiteY11" fmla="*/ 951547 h 951547"/>
              <a:gd name="connsiteX12" fmla="*/ 2793683 w 2793682"/>
              <a:gd name="connsiteY12" fmla="*/ 951547 h 95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3682" h="951547">
                <a:moveTo>
                  <a:pt x="2793683" y="951547"/>
                </a:moveTo>
                <a:lnTo>
                  <a:pt x="2793683" y="0"/>
                </a:lnTo>
                <a:cubicBezTo>
                  <a:pt x="2690813" y="26670"/>
                  <a:pt x="2596515" y="73342"/>
                  <a:pt x="2518410" y="147638"/>
                </a:cubicBezTo>
                <a:cubicBezTo>
                  <a:pt x="2339340" y="317182"/>
                  <a:pt x="2276475" y="601980"/>
                  <a:pt x="2059305" y="720090"/>
                </a:cubicBezTo>
                <a:cubicBezTo>
                  <a:pt x="1873568" y="822007"/>
                  <a:pt x="1640205" y="761047"/>
                  <a:pt x="1452563" y="663892"/>
                </a:cubicBezTo>
                <a:cubicBezTo>
                  <a:pt x="1418273" y="646747"/>
                  <a:pt x="1384935" y="627697"/>
                  <a:pt x="1351598" y="608647"/>
                </a:cubicBezTo>
                <a:cubicBezTo>
                  <a:pt x="1330643" y="596265"/>
                  <a:pt x="1308735" y="583882"/>
                  <a:pt x="1287780" y="571500"/>
                </a:cubicBezTo>
                <a:cubicBezTo>
                  <a:pt x="1266825" y="559117"/>
                  <a:pt x="1244918" y="546735"/>
                  <a:pt x="1223963" y="534353"/>
                </a:cubicBezTo>
                <a:cubicBezTo>
                  <a:pt x="1115378" y="472440"/>
                  <a:pt x="1005840" y="414338"/>
                  <a:pt x="883920" y="386715"/>
                </a:cubicBezTo>
                <a:cubicBezTo>
                  <a:pt x="643890" y="331470"/>
                  <a:pt x="379095" y="405765"/>
                  <a:pt x="202883" y="578167"/>
                </a:cubicBezTo>
                <a:cubicBezTo>
                  <a:pt x="179070" y="601980"/>
                  <a:pt x="156210" y="627697"/>
                  <a:pt x="136208" y="654367"/>
                </a:cubicBezTo>
                <a:cubicBezTo>
                  <a:pt x="69533" y="741997"/>
                  <a:pt x="22860" y="843915"/>
                  <a:pt x="0" y="951547"/>
                </a:cubicBezTo>
                <a:lnTo>
                  <a:pt x="2793683" y="951547"/>
                </a:lnTo>
                <a:close/>
              </a:path>
            </a:pathLst>
          </a:custGeom>
          <a:solidFill>
            <a:srgbClr val="FCC36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0" y="0"/>
            <a:ext cx="3427167" cy="2422001"/>
          </a:xfrm>
          <a:custGeom>
            <a:avLst/>
            <a:gdLst>
              <a:gd name="connsiteX0" fmla="*/ 0 w 2854642"/>
              <a:gd name="connsiteY0" fmla="*/ 0 h 2017395"/>
              <a:gd name="connsiteX1" fmla="*/ 0 w 2854642"/>
              <a:gd name="connsiteY1" fmla="*/ 2017395 h 2017395"/>
              <a:gd name="connsiteX2" fmla="*/ 427673 w 2854642"/>
              <a:gd name="connsiteY2" fmla="*/ 1790700 h 2017395"/>
              <a:gd name="connsiteX3" fmla="*/ 1077278 w 2854642"/>
              <a:gd name="connsiteY3" fmla="*/ 787718 h 2017395"/>
              <a:gd name="connsiteX4" fmla="*/ 2225040 w 2854642"/>
              <a:gd name="connsiteY4" fmla="*/ 654368 h 2017395"/>
              <a:gd name="connsiteX5" fmla="*/ 2854643 w 2854642"/>
              <a:gd name="connsiteY5" fmla="*/ 953 h 2017395"/>
              <a:gd name="connsiteX6" fmla="*/ 0 w 2854642"/>
              <a:gd name="connsiteY6" fmla="*/ 953 h 201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642" h="2017395">
                <a:moveTo>
                  <a:pt x="0" y="0"/>
                </a:moveTo>
                <a:lnTo>
                  <a:pt x="0" y="2017395"/>
                </a:lnTo>
                <a:cubicBezTo>
                  <a:pt x="161925" y="1988820"/>
                  <a:pt x="315278" y="1909763"/>
                  <a:pt x="427673" y="1790700"/>
                </a:cubicBezTo>
                <a:cubicBezTo>
                  <a:pt x="703898" y="1496378"/>
                  <a:pt x="734378" y="1000125"/>
                  <a:pt x="1077278" y="787718"/>
                </a:cubicBezTo>
                <a:cubicBezTo>
                  <a:pt x="1407795" y="581978"/>
                  <a:pt x="1847850" y="753428"/>
                  <a:pt x="2225040" y="654368"/>
                </a:cubicBezTo>
                <a:cubicBezTo>
                  <a:pt x="2531745" y="573405"/>
                  <a:pt x="2770823" y="306705"/>
                  <a:pt x="2854643" y="953"/>
                </a:cubicBezTo>
                <a:lnTo>
                  <a:pt x="0" y="953"/>
                </a:lnTo>
                <a:close/>
              </a:path>
            </a:pathLst>
          </a:custGeom>
          <a:solidFill>
            <a:srgbClr val="447C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rcRect l="1247" b="2882"/>
          <a:stretch>
            <a:fillRect/>
          </a:stretch>
        </p:blipFill>
        <p:spPr>
          <a:xfrm>
            <a:off x="0" y="4720582"/>
            <a:ext cx="2149329" cy="2137418"/>
          </a:xfrm>
          <a:custGeom>
            <a:avLst/>
            <a:gdLst>
              <a:gd name="connsiteX0" fmla="*/ 0 w 2149329"/>
              <a:gd name="connsiteY0" fmla="*/ 0 h 2137418"/>
              <a:gd name="connsiteX1" fmla="*/ 2149329 w 2149329"/>
              <a:gd name="connsiteY1" fmla="*/ 0 h 2137418"/>
              <a:gd name="connsiteX2" fmla="*/ 2149329 w 2149329"/>
              <a:gd name="connsiteY2" fmla="*/ 2137418 h 2137418"/>
              <a:gd name="connsiteX3" fmla="*/ 0 w 2149329"/>
              <a:gd name="connsiteY3" fmla="*/ 2137418 h 21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329" h="2137418">
                <a:moveTo>
                  <a:pt x="0" y="0"/>
                </a:moveTo>
                <a:lnTo>
                  <a:pt x="2149329" y="0"/>
                </a:lnTo>
                <a:lnTo>
                  <a:pt x="2149329" y="2137418"/>
                </a:lnTo>
                <a:lnTo>
                  <a:pt x="0" y="2137418"/>
                </a:lnTo>
                <a:close/>
              </a:path>
            </a:pathLst>
          </a:cu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 userDrawn="1"/>
        </p:nvSpPr>
        <p:spPr>
          <a:xfrm>
            <a:off x="10436944" y="0"/>
            <a:ext cx="1755055" cy="762000"/>
          </a:xfrm>
          <a:custGeom>
            <a:avLst/>
            <a:gdLst>
              <a:gd name="connsiteX0" fmla="*/ 353377 w 2452687"/>
              <a:gd name="connsiteY0" fmla="*/ 149543 h 1064895"/>
              <a:gd name="connsiteX1" fmla="*/ 714375 w 2452687"/>
              <a:gd name="connsiteY1" fmla="*/ 57150 h 1064895"/>
              <a:gd name="connsiteX2" fmla="*/ 982980 w 2452687"/>
              <a:gd name="connsiteY2" fmla="*/ 204788 h 1064895"/>
              <a:gd name="connsiteX3" fmla="*/ 1150620 w 2452687"/>
              <a:gd name="connsiteY3" fmla="*/ 458153 h 1064895"/>
              <a:gd name="connsiteX4" fmla="*/ 1606868 w 2452687"/>
              <a:gd name="connsiteY4" fmla="*/ 792480 h 1064895"/>
              <a:gd name="connsiteX5" fmla="*/ 1944052 w 2452687"/>
              <a:gd name="connsiteY5" fmla="*/ 815340 h 1064895"/>
              <a:gd name="connsiteX6" fmla="*/ 2450783 w 2452687"/>
              <a:gd name="connsiteY6" fmla="*/ 1062990 h 1064895"/>
              <a:gd name="connsiteX7" fmla="*/ 2452688 w 2452687"/>
              <a:gd name="connsiteY7" fmla="*/ 1064895 h 1064895"/>
              <a:gd name="connsiteX8" fmla="*/ 2452688 w 2452687"/>
              <a:gd name="connsiteY8" fmla="*/ 0 h 1064895"/>
              <a:gd name="connsiteX9" fmla="*/ 0 w 2452687"/>
              <a:gd name="connsiteY9" fmla="*/ 0 h 1064895"/>
              <a:gd name="connsiteX10" fmla="*/ 353377 w 2452687"/>
              <a:gd name="connsiteY10" fmla="*/ 149543 h 106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687" h="1064895">
                <a:moveTo>
                  <a:pt x="353377" y="149543"/>
                </a:moveTo>
                <a:cubicBezTo>
                  <a:pt x="478155" y="135255"/>
                  <a:pt x="588645" y="53340"/>
                  <a:pt x="714375" y="57150"/>
                </a:cubicBezTo>
                <a:cubicBezTo>
                  <a:pt x="822007" y="60008"/>
                  <a:pt x="917257" y="126683"/>
                  <a:pt x="982980" y="204788"/>
                </a:cubicBezTo>
                <a:cubicBezTo>
                  <a:pt x="1048702" y="282893"/>
                  <a:pt x="1092518" y="375285"/>
                  <a:pt x="1150620" y="458153"/>
                </a:cubicBezTo>
                <a:cubicBezTo>
                  <a:pt x="1257300" y="611505"/>
                  <a:pt x="1417320" y="736283"/>
                  <a:pt x="1606868" y="792480"/>
                </a:cubicBezTo>
                <a:cubicBezTo>
                  <a:pt x="1715452" y="824865"/>
                  <a:pt x="1832610" y="832485"/>
                  <a:pt x="1944052" y="815340"/>
                </a:cubicBezTo>
                <a:cubicBezTo>
                  <a:pt x="1944052" y="815340"/>
                  <a:pt x="2198370" y="741045"/>
                  <a:pt x="2450783" y="1062990"/>
                </a:cubicBezTo>
                <a:cubicBezTo>
                  <a:pt x="2451735" y="1063943"/>
                  <a:pt x="2451735" y="1063943"/>
                  <a:pt x="2452688" y="1064895"/>
                </a:cubicBezTo>
                <a:lnTo>
                  <a:pt x="2452688" y="0"/>
                </a:lnTo>
                <a:lnTo>
                  <a:pt x="0" y="0"/>
                </a:lnTo>
                <a:cubicBezTo>
                  <a:pt x="82868" y="99060"/>
                  <a:pt x="219075" y="165735"/>
                  <a:pt x="353377" y="149543"/>
                </a:cubicBezTo>
                <a:close/>
              </a:path>
            </a:pathLst>
          </a:custGeom>
          <a:solidFill>
            <a:srgbClr val="40BD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955800" cy="6858000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 l="29082" b="27935"/>
          <a:stretch>
            <a:fillRect/>
          </a:stretch>
        </p:blipFill>
        <p:spPr>
          <a:xfrm rot="257442">
            <a:off x="-52524" y="5884490"/>
            <a:ext cx="977892" cy="1004841"/>
          </a:xfrm>
          <a:custGeom>
            <a:avLst/>
            <a:gdLst>
              <a:gd name="connsiteX0" fmla="*/ 0 w 1154340"/>
              <a:gd name="connsiteY0" fmla="*/ 0 h 1186152"/>
              <a:gd name="connsiteX1" fmla="*/ 1154340 w 1154340"/>
              <a:gd name="connsiteY1" fmla="*/ 0 h 1186152"/>
              <a:gd name="connsiteX2" fmla="*/ 1154340 w 1154340"/>
              <a:gd name="connsiteY2" fmla="*/ 1106222 h 1186152"/>
              <a:gd name="connsiteX3" fmla="*/ 88993 w 1154340"/>
              <a:gd name="connsiteY3" fmla="*/ 1186152 h 11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340" h="1186152">
                <a:moveTo>
                  <a:pt x="0" y="0"/>
                </a:moveTo>
                <a:lnTo>
                  <a:pt x="1154340" y="0"/>
                </a:lnTo>
                <a:lnTo>
                  <a:pt x="1154340" y="1106222"/>
                </a:lnTo>
                <a:lnTo>
                  <a:pt x="88993" y="1186152"/>
                </a:lnTo>
                <a:close/>
              </a:path>
            </a:pathLst>
          </a:cu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7294-C29C-49E4-A7CC-3C5190534A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21" Type="http://schemas.openxmlformats.org/officeDocument/2006/relationships/image" Target="../media/image5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microsoft.com/office/2007/relationships/hdphoto" Target="../media/hdphoto1.wdp"/><Relationship Id="rId10" Type="http://schemas.openxmlformats.org/officeDocument/2006/relationships/tags" Target="../tags/tag11.xml"/><Relationship Id="rId19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11.emf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10.em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9.emf"/><Relationship Id="rId5" Type="http://schemas.openxmlformats.org/officeDocument/2006/relationships/tags" Target="../tags/tag23.xml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>
          <a:blip r:embed="rId3"/>
          <a:srcRect l="-16" t="-14" r="32651" b="10524"/>
          <a:stretch>
            <a:fillRect/>
          </a:stretch>
        </p:blipFill>
        <p:spPr>
          <a:xfrm rot="6214108">
            <a:off x="-4574" y="4179574"/>
            <a:ext cx="2607173" cy="3301839"/>
          </a:xfrm>
          <a:custGeom>
            <a:avLst/>
            <a:gdLst>
              <a:gd name="connsiteX0" fmla="*/ 0 w 2607173"/>
              <a:gd name="connsiteY0" fmla="*/ 3301839 h 3301839"/>
              <a:gd name="connsiteX1" fmla="*/ 0 w 2607173"/>
              <a:gd name="connsiteY1" fmla="*/ 0 h 3301839"/>
              <a:gd name="connsiteX2" fmla="*/ 1962156 w 2607173"/>
              <a:gd name="connsiteY2" fmla="*/ 0 h 3301839"/>
              <a:gd name="connsiteX3" fmla="*/ 2607173 w 2607173"/>
              <a:gd name="connsiteY3" fmla="*/ 2672616 h 330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7173" h="3301839">
                <a:moveTo>
                  <a:pt x="0" y="3301839"/>
                </a:moveTo>
                <a:lnTo>
                  <a:pt x="0" y="0"/>
                </a:lnTo>
                <a:lnTo>
                  <a:pt x="1962156" y="0"/>
                </a:lnTo>
                <a:lnTo>
                  <a:pt x="2607173" y="2672616"/>
                </a:lnTo>
                <a:close/>
              </a:path>
            </a:pathLst>
          </a:custGeom>
        </p:spPr>
      </p:pic>
      <p:sp>
        <p:nvSpPr>
          <p:cNvPr id="9" name="任意多边形: 形状 8"/>
          <p:cNvSpPr/>
          <p:nvPr/>
        </p:nvSpPr>
        <p:spPr>
          <a:xfrm>
            <a:off x="8514162" y="-2"/>
            <a:ext cx="3679032" cy="1597343"/>
          </a:xfrm>
          <a:custGeom>
            <a:avLst/>
            <a:gdLst>
              <a:gd name="connsiteX0" fmla="*/ 353377 w 2452687"/>
              <a:gd name="connsiteY0" fmla="*/ 149543 h 1064895"/>
              <a:gd name="connsiteX1" fmla="*/ 714375 w 2452687"/>
              <a:gd name="connsiteY1" fmla="*/ 57150 h 1064895"/>
              <a:gd name="connsiteX2" fmla="*/ 982980 w 2452687"/>
              <a:gd name="connsiteY2" fmla="*/ 204788 h 1064895"/>
              <a:gd name="connsiteX3" fmla="*/ 1150620 w 2452687"/>
              <a:gd name="connsiteY3" fmla="*/ 458153 h 1064895"/>
              <a:gd name="connsiteX4" fmla="*/ 1606868 w 2452687"/>
              <a:gd name="connsiteY4" fmla="*/ 792480 h 1064895"/>
              <a:gd name="connsiteX5" fmla="*/ 1944052 w 2452687"/>
              <a:gd name="connsiteY5" fmla="*/ 815340 h 1064895"/>
              <a:gd name="connsiteX6" fmla="*/ 2450783 w 2452687"/>
              <a:gd name="connsiteY6" fmla="*/ 1062990 h 1064895"/>
              <a:gd name="connsiteX7" fmla="*/ 2452688 w 2452687"/>
              <a:gd name="connsiteY7" fmla="*/ 1064895 h 1064895"/>
              <a:gd name="connsiteX8" fmla="*/ 2452688 w 2452687"/>
              <a:gd name="connsiteY8" fmla="*/ 0 h 1064895"/>
              <a:gd name="connsiteX9" fmla="*/ 0 w 2452687"/>
              <a:gd name="connsiteY9" fmla="*/ 0 h 1064895"/>
              <a:gd name="connsiteX10" fmla="*/ 353377 w 2452687"/>
              <a:gd name="connsiteY10" fmla="*/ 149543 h 106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687" h="1064895">
                <a:moveTo>
                  <a:pt x="353377" y="149543"/>
                </a:moveTo>
                <a:cubicBezTo>
                  <a:pt x="478155" y="135255"/>
                  <a:pt x="588645" y="53340"/>
                  <a:pt x="714375" y="57150"/>
                </a:cubicBezTo>
                <a:cubicBezTo>
                  <a:pt x="822007" y="60008"/>
                  <a:pt x="917257" y="126683"/>
                  <a:pt x="982980" y="204788"/>
                </a:cubicBezTo>
                <a:cubicBezTo>
                  <a:pt x="1048702" y="282893"/>
                  <a:pt x="1092518" y="375285"/>
                  <a:pt x="1150620" y="458153"/>
                </a:cubicBezTo>
                <a:cubicBezTo>
                  <a:pt x="1257300" y="611505"/>
                  <a:pt x="1417320" y="736283"/>
                  <a:pt x="1606868" y="792480"/>
                </a:cubicBezTo>
                <a:cubicBezTo>
                  <a:pt x="1715452" y="824865"/>
                  <a:pt x="1832610" y="832485"/>
                  <a:pt x="1944052" y="815340"/>
                </a:cubicBezTo>
                <a:cubicBezTo>
                  <a:pt x="1944052" y="815340"/>
                  <a:pt x="2198370" y="741045"/>
                  <a:pt x="2450783" y="1062990"/>
                </a:cubicBezTo>
                <a:cubicBezTo>
                  <a:pt x="2451735" y="1063943"/>
                  <a:pt x="2451735" y="1063943"/>
                  <a:pt x="2452688" y="1064895"/>
                </a:cubicBezTo>
                <a:lnTo>
                  <a:pt x="2452688" y="0"/>
                </a:lnTo>
                <a:lnTo>
                  <a:pt x="0" y="0"/>
                </a:lnTo>
                <a:cubicBezTo>
                  <a:pt x="82868" y="99060"/>
                  <a:pt x="219075" y="165735"/>
                  <a:pt x="353377" y="149543"/>
                </a:cubicBezTo>
                <a:close/>
              </a:path>
            </a:pathLst>
          </a:custGeom>
          <a:solidFill>
            <a:srgbClr val="40BD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8001240" y="5430679"/>
            <a:ext cx="4190525" cy="1427321"/>
          </a:xfrm>
          <a:custGeom>
            <a:avLst/>
            <a:gdLst>
              <a:gd name="connsiteX0" fmla="*/ 2793683 w 2793682"/>
              <a:gd name="connsiteY0" fmla="*/ 951547 h 951547"/>
              <a:gd name="connsiteX1" fmla="*/ 2793683 w 2793682"/>
              <a:gd name="connsiteY1" fmla="*/ 0 h 951547"/>
              <a:gd name="connsiteX2" fmla="*/ 2518410 w 2793682"/>
              <a:gd name="connsiteY2" fmla="*/ 147638 h 951547"/>
              <a:gd name="connsiteX3" fmla="*/ 2059305 w 2793682"/>
              <a:gd name="connsiteY3" fmla="*/ 720090 h 951547"/>
              <a:gd name="connsiteX4" fmla="*/ 1452563 w 2793682"/>
              <a:gd name="connsiteY4" fmla="*/ 663892 h 951547"/>
              <a:gd name="connsiteX5" fmla="*/ 1351598 w 2793682"/>
              <a:gd name="connsiteY5" fmla="*/ 608647 h 951547"/>
              <a:gd name="connsiteX6" fmla="*/ 1287780 w 2793682"/>
              <a:gd name="connsiteY6" fmla="*/ 571500 h 951547"/>
              <a:gd name="connsiteX7" fmla="*/ 1223963 w 2793682"/>
              <a:gd name="connsiteY7" fmla="*/ 534353 h 951547"/>
              <a:gd name="connsiteX8" fmla="*/ 883920 w 2793682"/>
              <a:gd name="connsiteY8" fmla="*/ 386715 h 951547"/>
              <a:gd name="connsiteX9" fmla="*/ 202883 w 2793682"/>
              <a:gd name="connsiteY9" fmla="*/ 578167 h 951547"/>
              <a:gd name="connsiteX10" fmla="*/ 136208 w 2793682"/>
              <a:gd name="connsiteY10" fmla="*/ 654367 h 951547"/>
              <a:gd name="connsiteX11" fmla="*/ 0 w 2793682"/>
              <a:gd name="connsiteY11" fmla="*/ 951547 h 951547"/>
              <a:gd name="connsiteX12" fmla="*/ 2793683 w 2793682"/>
              <a:gd name="connsiteY12" fmla="*/ 951547 h 95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3682" h="951547">
                <a:moveTo>
                  <a:pt x="2793683" y="951547"/>
                </a:moveTo>
                <a:lnTo>
                  <a:pt x="2793683" y="0"/>
                </a:lnTo>
                <a:cubicBezTo>
                  <a:pt x="2690813" y="26670"/>
                  <a:pt x="2596515" y="73342"/>
                  <a:pt x="2518410" y="147638"/>
                </a:cubicBezTo>
                <a:cubicBezTo>
                  <a:pt x="2339340" y="317182"/>
                  <a:pt x="2276475" y="601980"/>
                  <a:pt x="2059305" y="720090"/>
                </a:cubicBezTo>
                <a:cubicBezTo>
                  <a:pt x="1873568" y="822007"/>
                  <a:pt x="1640205" y="761047"/>
                  <a:pt x="1452563" y="663892"/>
                </a:cubicBezTo>
                <a:cubicBezTo>
                  <a:pt x="1418273" y="646747"/>
                  <a:pt x="1384935" y="627697"/>
                  <a:pt x="1351598" y="608647"/>
                </a:cubicBezTo>
                <a:cubicBezTo>
                  <a:pt x="1330643" y="596265"/>
                  <a:pt x="1308735" y="583882"/>
                  <a:pt x="1287780" y="571500"/>
                </a:cubicBezTo>
                <a:cubicBezTo>
                  <a:pt x="1266825" y="559117"/>
                  <a:pt x="1244918" y="546735"/>
                  <a:pt x="1223963" y="534353"/>
                </a:cubicBezTo>
                <a:cubicBezTo>
                  <a:pt x="1115378" y="472440"/>
                  <a:pt x="1005840" y="414338"/>
                  <a:pt x="883920" y="386715"/>
                </a:cubicBezTo>
                <a:cubicBezTo>
                  <a:pt x="643890" y="331470"/>
                  <a:pt x="379095" y="405765"/>
                  <a:pt x="202883" y="578167"/>
                </a:cubicBezTo>
                <a:cubicBezTo>
                  <a:pt x="179070" y="601980"/>
                  <a:pt x="156210" y="627697"/>
                  <a:pt x="136208" y="654367"/>
                </a:cubicBezTo>
                <a:cubicBezTo>
                  <a:pt x="69533" y="741997"/>
                  <a:pt x="22860" y="843915"/>
                  <a:pt x="0" y="951547"/>
                </a:cubicBezTo>
                <a:lnTo>
                  <a:pt x="2793683" y="951547"/>
                </a:lnTo>
                <a:close/>
              </a:path>
            </a:pathLst>
          </a:custGeom>
          <a:solidFill>
            <a:srgbClr val="FCC36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148" y="4752595"/>
            <a:ext cx="1512190" cy="2105407"/>
          </a:xfrm>
          <a:custGeom>
            <a:avLst/>
            <a:gdLst>
              <a:gd name="connsiteX0" fmla="*/ 580 w 1008126"/>
              <a:gd name="connsiteY0" fmla="*/ 99 h 1403604"/>
              <a:gd name="connsiteX1" fmla="*/ 1008706 w 1008126"/>
              <a:gd name="connsiteY1" fmla="*/ 99 h 1403604"/>
              <a:gd name="connsiteX2" fmla="*/ 1008706 w 1008126"/>
              <a:gd name="connsiteY2" fmla="*/ 1403703 h 1403604"/>
              <a:gd name="connsiteX3" fmla="*/ 580 w 1008126"/>
              <a:gd name="connsiteY3" fmla="*/ 1403703 h 140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26" h="1403604">
                <a:moveTo>
                  <a:pt x="580" y="99"/>
                </a:moveTo>
                <a:lnTo>
                  <a:pt x="1008706" y="99"/>
                </a:lnTo>
                <a:lnTo>
                  <a:pt x="1008706" y="1403703"/>
                </a:lnTo>
                <a:lnTo>
                  <a:pt x="580" y="1403703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964" y="5860162"/>
            <a:ext cx="596645" cy="843534"/>
          </a:xfrm>
          <a:custGeom>
            <a:avLst/>
            <a:gdLst>
              <a:gd name="connsiteX0" fmla="*/ 658 w 397763"/>
              <a:gd name="connsiteY0" fmla="*/ 317 h 562356"/>
              <a:gd name="connsiteX1" fmla="*/ 398422 w 397763"/>
              <a:gd name="connsiteY1" fmla="*/ 317 h 562356"/>
              <a:gd name="connsiteX2" fmla="*/ 398422 w 397763"/>
              <a:gd name="connsiteY2" fmla="*/ 562673 h 562356"/>
              <a:gd name="connsiteX3" fmla="*/ 658 w 397763"/>
              <a:gd name="connsiteY3" fmla="*/ 562673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63" h="562356">
                <a:moveTo>
                  <a:pt x="658" y="317"/>
                </a:moveTo>
                <a:lnTo>
                  <a:pt x="398422" y="317"/>
                </a:lnTo>
                <a:lnTo>
                  <a:pt x="398422" y="562673"/>
                </a:lnTo>
                <a:lnTo>
                  <a:pt x="658" y="562673"/>
                </a:lnTo>
                <a:close/>
              </a:path>
            </a:pathLst>
          </a:custGeom>
        </p:spPr>
      </p:pic>
      <p:sp>
        <p:nvSpPr>
          <p:cNvPr id="23" name="任意多边形: 形状 22"/>
          <p:cNvSpPr/>
          <p:nvPr/>
        </p:nvSpPr>
        <p:spPr>
          <a:xfrm>
            <a:off x="0" y="0"/>
            <a:ext cx="3427167" cy="2422001"/>
          </a:xfrm>
          <a:custGeom>
            <a:avLst/>
            <a:gdLst>
              <a:gd name="connsiteX0" fmla="*/ 0 w 2854642"/>
              <a:gd name="connsiteY0" fmla="*/ 0 h 2017395"/>
              <a:gd name="connsiteX1" fmla="*/ 0 w 2854642"/>
              <a:gd name="connsiteY1" fmla="*/ 2017395 h 2017395"/>
              <a:gd name="connsiteX2" fmla="*/ 427673 w 2854642"/>
              <a:gd name="connsiteY2" fmla="*/ 1790700 h 2017395"/>
              <a:gd name="connsiteX3" fmla="*/ 1077278 w 2854642"/>
              <a:gd name="connsiteY3" fmla="*/ 787718 h 2017395"/>
              <a:gd name="connsiteX4" fmla="*/ 2225040 w 2854642"/>
              <a:gd name="connsiteY4" fmla="*/ 654368 h 2017395"/>
              <a:gd name="connsiteX5" fmla="*/ 2854643 w 2854642"/>
              <a:gd name="connsiteY5" fmla="*/ 953 h 2017395"/>
              <a:gd name="connsiteX6" fmla="*/ 0 w 2854642"/>
              <a:gd name="connsiteY6" fmla="*/ 953 h 201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642" h="2017395">
                <a:moveTo>
                  <a:pt x="0" y="0"/>
                </a:moveTo>
                <a:lnTo>
                  <a:pt x="0" y="2017395"/>
                </a:lnTo>
                <a:cubicBezTo>
                  <a:pt x="161925" y="1988820"/>
                  <a:pt x="315278" y="1909763"/>
                  <a:pt x="427673" y="1790700"/>
                </a:cubicBezTo>
                <a:cubicBezTo>
                  <a:pt x="703898" y="1496378"/>
                  <a:pt x="734378" y="1000125"/>
                  <a:pt x="1077278" y="787718"/>
                </a:cubicBezTo>
                <a:cubicBezTo>
                  <a:pt x="1407795" y="581978"/>
                  <a:pt x="1847850" y="753428"/>
                  <a:pt x="2225040" y="654368"/>
                </a:cubicBezTo>
                <a:cubicBezTo>
                  <a:pt x="2531745" y="573405"/>
                  <a:pt x="2770823" y="306705"/>
                  <a:pt x="2854643" y="953"/>
                </a:cubicBezTo>
                <a:lnTo>
                  <a:pt x="0" y="953"/>
                </a:lnTo>
                <a:close/>
              </a:path>
            </a:pathLst>
          </a:custGeom>
          <a:solidFill>
            <a:srgbClr val="447C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35" y="1272540"/>
            <a:ext cx="12191365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olidFill>
                  <a:schemeClr val="accent1"/>
                </a:solidFill>
              </a:rPr>
              <a:t>A method of hedging the price risk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olidFill>
                  <a:schemeClr val="accent1"/>
                </a:solidFill>
              </a:rPr>
              <a:t>non-standardized products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/>
                </a:solidFill>
              </a:rPr>
              <a:t>——Take the chicken hedging strategy as an example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653155" y="3604895"/>
            <a:ext cx="4671695" cy="13709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12011901 郭希阳   12110629 张丁铭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12211957 孙沐妍   12310903 刘华杰</a:t>
            </a:r>
            <a:endParaRPr kumimoji="0" lang="zh-CN" altLang="en-US" sz="2800" i="0" u="none" strike="noStrike" kern="1200" cap="none" spc="0" normalizeH="0" baseline="0" dirty="0">
              <a:solidFill>
                <a:schemeClr val="bg1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68782" y="4464659"/>
            <a:ext cx="226212" cy="226212"/>
          </a:xfrm>
          <a:prstGeom prst="ellipse">
            <a:avLst/>
          </a:prstGeom>
          <a:noFill/>
          <a:ln>
            <a:solidFill>
              <a:srgbClr val="242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 l="1247" b="2882"/>
          <a:stretch>
            <a:fillRect/>
          </a:stretch>
        </p:blipFill>
        <p:spPr>
          <a:xfrm>
            <a:off x="0" y="4720582"/>
            <a:ext cx="2149329" cy="2137418"/>
          </a:xfrm>
          <a:custGeom>
            <a:avLst/>
            <a:gdLst>
              <a:gd name="connsiteX0" fmla="*/ 0 w 2149329"/>
              <a:gd name="connsiteY0" fmla="*/ 0 h 2137418"/>
              <a:gd name="connsiteX1" fmla="*/ 2149329 w 2149329"/>
              <a:gd name="connsiteY1" fmla="*/ 0 h 2137418"/>
              <a:gd name="connsiteX2" fmla="*/ 2149329 w 2149329"/>
              <a:gd name="connsiteY2" fmla="*/ 2137418 h 2137418"/>
              <a:gd name="connsiteX3" fmla="*/ 0 w 2149329"/>
              <a:gd name="connsiteY3" fmla="*/ 2137418 h 21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329" h="2137418">
                <a:moveTo>
                  <a:pt x="0" y="0"/>
                </a:moveTo>
                <a:lnTo>
                  <a:pt x="2149329" y="0"/>
                </a:lnTo>
                <a:lnTo>
                  <a:pt x="2149329" y="2137418"/>
                </a:lnTo>
                <a:lnTo>
                  <a:pt x="0" y="2137418"/>
                </a:lnTo>
                <a:close/>
              </a:path>
            </a:pathLst>
          </a:custGeom>
        </p:spPr>
      </p:pic>
      <p:sp>
        <p:nvSpPr>
          <p:cNvPr id="3" name="矩形: 圆角 38"/>
          <p:cNvSpPr/>
          <p:nvPr/>
        </p:nvSpPr>
        <p:spPr>
          <a:xfrm>
            <a:off x="2650490" y="3429000"/>
            <a:ext cx="6677025" cy="1426210"/>
          </a:xfrm>
          <a:prstGeom prst="roundRect">
            <a:avLst>
              <a:gd name="adj" fmla="val 50000"/>
            </a:avLst>
          </a:prstGeom>
          <a:solidFill>
            <a:srgbClr val="40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965C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1140" y="3592830"/>
            <a:ext cx="4671695" cy="13709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12110633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Vincent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12111808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李昊宸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12211809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梁卓均 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 12011901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郭希阳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301095" y="0"/>
            <a:ext cx="89217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1/24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23763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VECM Model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0743" y="557509"/>
            <a:ext cx="15132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DF-test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66145" y="0"/>
            <a:ext cx="112712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10/24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130743" y="2231369"/>
            <a:ext cx="8842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Data after first difference, information criteria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07530" y="1294765"/>
            <a:ext cx="3580130" cy="5918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The unit root null hypothesis is significantly rejected</a:t>
            </a:r>
          </a:p>
        </p:txBody>
      </p:sp>
      <p:graphicFrame>
        <p:nvGraphicFramePr>
          <p:cNvPr id="16" name="表格 15"/>
          <p:cNvGraphicFramePr/>
          <p:nvPr/>
        </p:nvGraphicFramePr>
        <p:xfrm>
          <a:off x="2250758" y="2901950"/>
          <a:ext cx="6193155" cy="1074420"/>
        </p:xfrm>
        <a:graphic>
          <a:graphicData uri="http://schemas.openxmlformats.org/drawingml/2006/table">
            <a:tbl>
              <a:tblPr/>
              <a:tblGrid>
                <a:gridCol w="47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Lag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LL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LR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df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FPE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AIC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HQIC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SBIC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-18963.8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2.80E+09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35.9258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35.9347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35.9493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-18819.4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288.87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25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2.2E+09*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35.6996*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35.753*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35.8405*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-18802.4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33.932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25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0.109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2.20E+09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35.7148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35.8127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35.9732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-18782.7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39.403*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25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0.034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2.30E+09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35.7248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35.8673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36.1007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4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-18771.6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22.212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25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0.623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2.30E+09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35.7511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35.9382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36.2445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2319020" y="1349375"/>
          <a:ext cx="4314190" cy="537210"/>
        </p:xfrm>
        <a:graphic>
          <a:graphicData uri="http://schemas.openxmlformats.org/drawingml/2006/table">
            <a:tbl>
              <a:tblPr/>
              <a:tblGrid>
                <a:gridCol w="651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variable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d_chick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d_pig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d_corn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d_rice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d_bean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1060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1060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1060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1060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1060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250758" y="4199869"/>
            <a:ext cx="34874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Var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granger-test</a:t>
            </a:r>
          </a:p>
        </p:txBody>
      </p:sp>
      <p:graphicFrame>
        <p:nvGraphicFramePr>
          <p:cNvPr id="20" name="表格 19"/>
          <p:cNvGraphicFramePr/>
          <p:nvPr/>
        </p:nvGraphicFramePr>
        <p:xfrm>
          <a:off x="2244090" y="4761230"/>
          <a:ext cx="4879340" cy="1074420"/>
        </p:xfrm>
        <a:graphic>
          <a:graphicData uri="http://schemas.openxmlformats.org/drawingml/2006/table">
            <a:tbl>
              <a:tblPr/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Equation/Excluded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d_chick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d_bean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d_rice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d_cron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d_pig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d_chick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0.648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0.031**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0.399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0.086*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d_bean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0.625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0.411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0.5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0.281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d_rice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0.162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0.833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0.348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0.342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d_cron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0.146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0.75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0.459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0.569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d_pig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0.034**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0.834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0.374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0.843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7202805" y="4298315"/>
            <a:ext cx="4714875" cy="1807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There is a clear substitution between chickens and pigs in the short term.</a:t>
            </a:r>
          </a:p>
          <a:p>
            <a:pPr indent="0" algn="l">
              <a:buFont typeface="Wingdings" panose="05000000000000000000" charset="0"/>
              <a:buNone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However, short-term changes in feed do not affect chicken prices very much, and chickens in the market have obvious price stickiness.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" y="4263390"/>
            <a:ext cx="195389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Volatility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23763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VECM Model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0743" y="557509"/>
            <a:ext cx="1007110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Construct VECM model with original data and output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co-integration relation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13770" y="0"/>
            <a:ext cx="107950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11/24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2217420" y="1646555"/>
          <a:ext cx="8968740" cy="358140"/>
        </p:xfrm>
        <a:graphic>
          <a:graphicData uri="http://schemas.openxmlformats.org/drawingml/2006/table">
            <a:tbl>
              <a:tblPr/>
              <a:tblGrid>
                <a:gridCol w="177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81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co-integration relation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chick=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0.0002035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*pig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+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0.0120073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*cron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+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0.0149011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*rice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0.0050991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*bean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0.001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217420" y="257556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White noise test of basis</a:t>
            </a:r>
          </a:p>
        </p:txBody>
      </p:sp>
      <p:graphicFrame>
        <p:nvGraphicFramePr>
          <p:cNvPr id="11" name="表格 10"/>
          <p:cNvGraphicFramePr/>
          <p:nvPr>
            <p:custDataLst>
              <p:tags r:id="rId1"/>
            </p:custDataLst>
          </p:nvPr>
        </p:nvGraphicFramePr>
        <p:xfrm>
          <a:off x="2327910" y="3463925"/>
          <a:ext cx="4697730" cy="727075"/>
        </p:xfrm>
        <a:graphic>
          <a:graphicData uri="http://schemas.openxmlformats.org/drawingml/2006/table">
            <a:tbl>
              <a:tblPr/>
              <a:tblGrid>
                <a:gridCol w="188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98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BASIS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：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chick-chick_3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White noise test of basis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DF-test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Portmanteau(Q) statistic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8648.1961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Test statistic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-3.887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Prob &gt; chi2(40)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0.0000***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0.0021***</a:t>
                      </a:r>
                    </a:p>
                  </a:txBody>
                  <a:tcPr marL="4127" marR="4127" marT="412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092315" y="3366770"/>
            <a:ext cx="506222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basis is smooth, but not white noise, indicating that there is a cointegration relationship, but not an equilibrium relationship.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                                   ——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《计量经济学》李小奈，潘文卿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" y="4263390"/>
            <a:ext cx="195389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Volatility Model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2327910" y="5093970"/>
          <a:ext cx="6285865" cy="1153160"/>
        </p:xfrm>
        <a:graphic>
          <a:graphicData uri="http://schemas.openxmlformats.org/drawingml/2006/table">
            <a:tbl>
              <a:tblPr/>
              <a:tblGrid>
                <a:gridCol w="172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正则化基差分位数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zee_basis_chick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zee_thin_pig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zee_fat_pig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zee_basis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1%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-2.3818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-1.5276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-1.7153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-2.3994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5%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-1.524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-1.2985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-1.2354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-1.9165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10%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-1.1918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-1.1216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-1.0089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-1.4679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6345" y="1003935"/>
            <a:ext cx="3791585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347460" y="4112895"/>
            <a:ext cx="3404235" cy="25933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323763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VECM Model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088198" y="196194"/>
            <a:ext cx="52438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The basis is not white noise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26470" y="0"/>
            <a:ext cx="106680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12/24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pic>
        <p:nvPicPr>
          <p:cNvPr id="23" name="图片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3775" y="4112895"/>
            <a:ext cx="3830320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3775" y="1003935"/>
            <a:ext cx="382397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/>
          <p:cNvSpPr txBox="1"/>
          <p:nvPr/>
        </p:nvSpPr>
        <p:spPr>
          <a:xfrm>
            <a:off x="8183880" y="1402715"/>
            <a:ext cx="3884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赵小雨. (2017). 沪深300股指期货基差分析. 经营管理者·中旬刊, 2017(05).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464560" y="635635"/>
            <a:ext cx="1343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thin_basis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256270" y="635635"/>
            <a:ext cx="1343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thin_basis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437255" y="3744595"/>
            <a:ext cx="1476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chick_basis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" y="4263390"/>
            <a:ext cx="195389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Volatility Model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1560" y="3738245"/>
            <a:ext cx="150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best_basis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148" y="4752595"/>
            <a:ext cx="1512190" cy="2105407"/>
          </a:xfrm>
          <a:custGeom>
            <a:avLst/>
            <a:gdLst>
              <a:gd name="connsiteX0" fmla="*/ 580 w 1008126"/>
              <a:gd name="connsiteY0" fmla="*/ 99 h 1403604"/>
              <a:gd name="connsiteX1" fmla="*/ 1008706 w 1008126"/>
              <a:gd name="connsiteY1" fmla="*/ 99 h 1403604"/>
              <a:gd name="connsiteX2" fmla="*/ 1008706 w 1008126"/>
              <a:gd name="connsiteY2" fmla="*/ 1403703 h 1403604"/>
              <a:gd name="connsiteX3" fmla="*/ 580 w 1008126"/>
              <a:gd name="connsiteY3" fmla="*/ 1403703 h 140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26" h="1403604">
                <a:moveTo>
                  <a:pt x="580" y="99"/>
                </a:moveTo>
                <a:lnTo>
                  <a:pt x="1008706" y="99"/>
                </a:lnTo>
                <a:lnTo>
                  <a:pt x="1008706" y="1403703"/>
                </a:lnTo>
                <a:lnTo>
                  <a:pt x="580" y="1403703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964" y="5860162"/>
            <a:ext cx="596645" cy="843534"/>
          </a:xfrm>
          <a:custGeom>
            <a:avLst/>
            <a:gdLst>
              <a:gd name="connsiteX0" fmla="*/ 658 w 397763"/>
              <a:gd name="connsiteY0" fmla="*/ 317 h 562356"/>
              <a:gd name="connsiteX1" fmla="*/ 398422 w 397763"/>
              <a:gd name="connsiteY1" fmla="*/ 317 h 562356"/>
              <a:gd name="connsiteX2" fmla="*/ 398422 w 397763"/>
              <a:gd name="connsiteY2" fmla="*/ 562673 h 562356"/>
              <a:gd name="connsiteX3" fmla="*/ 658 w 397763"/>
              <a:gd name="connsiteY3" fmla="*/ 562673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63" h="562356">
                <a:moveTo>
                  <a:pt x="658" y="317"/>
                </a:moveTo>
                <a:lnTo>
                  <a:pt x="398422" y="317"/>
                </a:lnTo>
                <a:lnTo>
                  <a:pt x="398422" y="562673"/>
                </a:lnTo>
                <a:lnTo>
                  <a:pt x="658" y="562673"/>
                </a:lnTo>
                <a:close/>
              </a:path>
            </a:pathLst>
          </a:custGeom>
        </p:spPr>
      </p:pic>
      <p:sp>
        <p:nvSpPr>
          <p:cNvPr id="34" name="文本框 33"/>
          <p:cNvSpPr txBox="1"/>
          <p:nvPr/>
        </p:nvSpPr>
        <p:spPr>
          <a:xfrm>
            <a:off x="3942715" y="3224530"/>
            <a:ext cx="430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chemeClr val="accent1"/>
                </a:solidFill>
                <a:sym typeface="+mn-ea"/>
              </a:rPr>
              <a:t>Volatility Model</a:t>
            </a:r>
          </a:p>
        </p:txBody>
      </p:sp>
      <p:sp>
        <p:nvSpPr>
          <p:cNvPr id="43" name="椭圆 42"/>
          <p:cNvSpPr/>
          <p:nvPr/>
        </p:nvSpPr>
        <p:spPr>
          <a:xfrm>
            <a:off x="1692926" y="4427589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1103233" y="2893151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45121" y="2116308"/>
            <a:ext cx="38684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>
                <a:ln w="12700">
                  <a:noFill/>
                </a:ln>
                <a:gradFill flip="none" rotWithShape="1">
                  <a:gsLst>
                    <a:gs pos="6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/>
              <a:t>PART 04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169650" y="0"/>
            <a:ext cx="1087201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13/24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70" y="418886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16945" y="0"/>
            <a:ext cx="107632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14/24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1270" y="4339590"/>
            <a:ext cx="1953895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Volatility Model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31073" y="455909"/>
            <a:ext cx="2372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GARCH-test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2231390" y="1193165"/>
          <a:ext cx="5095240" cy="1177290"/>
        </p:xfrm>
        <a:graphic>
          <a:graphicData uri="http://schemas.openxmlformats.org/drawingml/2006/table">
            <a:tbl>
              <a:tblPr/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Garch-test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H0:no arch effect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bean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rice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corn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wheat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2231390" y="2585720"/>
            <a:ext cx="39154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All the original data have ARCH effect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31073" y="3138149"/>
            <a:ext cx="17557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BDS-test</a:t>
            </a:r>
          </a:p>
        </p:txBody>
      </p:sp>
      <p:graphicFrame>
        <p:nvGraphicFramePr>
          <p:cNvPr id="13" name="表格 12"/>
          <p:cNvGraphicFramePr/>
          <p:nvPr>
            <p:custDataLst>
              <p:tags r:id="rId2"/>
            </p:custDataLst>
          </p:nvPr>
        </p:nvGraphicFramePr>
        <p:xfrm>
          <a:off x="2231390" y="3935095"/>
          <a:ext cx="9885045" cy="1350645"/>
        </p:xfrm>
        <a:graphic>
          <a:graphicData uri="http://schemas.openxmlformats.org/drawingml/2006/table">
            <a:tbl>
              <a:tblPr/>
              <a:tblGrid>
                <a:gridCol w="77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dimension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dimension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dimension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dimension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bean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rice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corn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wheat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70" y="418886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85830" y="0"/>
            <a:ext cx="110744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15/24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1270" y="4339590"/>
            <a:ext cx="1953895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Volatility Model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31073" y="455909"/>
            <a:ext cx="22510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SETAR-test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2231390" y="1083310"/>
          <a:ext cx="9550400" cy="1912620"/>
        </p:xfrm>
        <a:graphic>
          <a:graphicData uri="http://schemas.openxmlformats.org/drawingml/2006/table">
            <a:tbl>
              <a:tblPr/>
              <a:tblGrid>
                <a:gridCol w="748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87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bean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rice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corn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wheat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m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1vs2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1vs3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m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1vs2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1vs3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m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1vs2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1vs3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m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1vs2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1vs3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31073" y="3140054"/>
            <a:ext cx="4058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Fit the SETAR Model </a:t>
            </a:r>
          </a:p>
        </p:txBody>
      </p:sp>
      <p:graphicFrame>
        <p:nvGraphicFramePr>
          <p:cNvPr id="14" name="表格 13"/>
          <p:cNvGraphicFramePr/>
          <p:nvPr/>
        </p:nvGraphicFramePr>
        <p:xfrm>
          <a:off x="2231707" y="3662045"/>
          <a:ext cx="3462655" cy="1402080"/>
        </p:xfrm>
        <a:graphic>
          <a:graphicData uri="http://schemas.openxmlformats.org/drawingml/2006/table">
            <a:tbl>
              <a:tblPr/>
              <a:tblGrid>
                <a:gridCol w="672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bean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Coefficient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Estimate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Std. Error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t 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Pr(&gt;|t|)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const.L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-15.43459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34.438432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-0.4482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0.6541629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1.300687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0.078141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16.6455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2.20E-16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-0.29564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0.079784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-3.7055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0.0002277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const.H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342.645925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88.186359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3.8855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0.0001119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0.972203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0.042632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22.8044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2.20E-16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-0.057937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0.044736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-1.2951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0.1957221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890" y="3623310"/>
            <a:ext cx="5879465" cy="3121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70" y="418886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18215" y="0"/>
            <a:ext cx="107505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16/24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1270" y="4339590"/>
            <a:ext cx="1953895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Volatility Model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31073" y="455909"/>
            <a:ext cx="64998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Fit the SETAR Model(Continuous) </a:t>
            </a:r>
          </a:p>
        </p:txBody>
      </p:sp>
      <p:graphicFrame>
        <p:nvGraphicFramePr>
          <p:cNvPr id="10" name="表格 9"/>
          <p:cNvGraphicFramePr/>
          <p:nvPr/>
        </p:nvGraphicFramePr>
        <p:xfrm>
          <a:off x="2231390" y="1004125"/>
          <a:ext cx="3687445" cy="2453640"/>
        </p:xfrm>
        <a:graphic>
          <a:graphicData uri="http://schemas.openxmlformats.org/drawingml/2006/table">
            <a:tbl>
              <a:tblPr/>
              <a:tblGrid>
                <a:gridCol w="56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8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9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rice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Coefficient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Estimate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Std. Error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t 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Pr(&gt;|t|)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const.L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260.652162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103.12858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2.5274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0.011711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1.154028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0.064158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17.9872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&lt; 2.2e-16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-0.292712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0.112917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-2.5923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0.009735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0.1209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0.126667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0.9545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0.340181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0.075671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0.12341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0.6132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0.539967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-0.134798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0.078978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-1.7068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0.088313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const.H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119.659073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53.009207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2.2573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0.024299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1.023142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0.047289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21.6358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&lt; 2.2e-16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-0.099159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0.065204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-1.5208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0.128779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0.022802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0.061778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0.3691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0.712173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-0.069661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0.061482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-1.133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0.257598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0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0.088756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0.042638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2.0816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0.037744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310" y="1008380"/>
            <a:ext cx="6280150" cy="333121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228715" y="4892040"/>
            <a:ext cx="5400040" cy="449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Corn futures prices fail the test, so there is no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70" y="418886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26470" y="0"/>
            <a:ext cx="106680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17/24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1270" y="4339590"/>
            <a:ext cx="1953895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Volatility Model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31073" y="455909"/>
            <a:ext cx="64998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Fit the SETAR Model(Continuous) </a:t>
            </a:r>
          </a:p>
        </p:txBody>
      </p:sp>
      <p:graphicFrame>
        <p:nvGraphicFramePr>
          <p:cNvPr id="7" name="表格 6"/>
          <p:cNvGraphicFramePr/>
          <p:nvPr/>
        </p:nvGraphicFramePr>
        <p:xfrm>
          <a:off x="2353310" y="1955800"/>
          <a:ext cx="3429000" cy="2761610"/>
        </p:xfrm>
        <a:graphic>
          <a:graphicData uri="http://schemas.openxmlformats.org/drawingml/2006/table">
            <a:tbl>
              <a:tblPr/>
              <a:tblGrid>
                <a:gridCol w="61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wheat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Coefficient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Estimate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Std. Error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t 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Pr(&gt;|t|)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const.L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1.181237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5.435307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0.2173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0.8280174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0.998884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0.055573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17.9744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&lt; 2.2e-16 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-0.177396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0.080364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-2.2074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0.0276108 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phiL.3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0.17664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0.056197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3.1432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0.0017419 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const.H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53.216245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16.871151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3.1543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0.0016782 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1.119305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0.049932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22.4168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&lt; 2.2e-16 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0.024025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0.074031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0.3245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0.7456393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phiH.3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-0.195436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0.051432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-3.7999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0.0001574 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0" y="1955800"/>
            <a:ext cx="5786755" cy="3089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70" y="418886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26470" y="0"/>
            <a:ext cx="106680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18/24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1270" y="4339590"/>
            <a:ext cx="1953895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Volatility Model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58048" y="455909"/>
            <a:ext cx="3461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Log-return Model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977900"/>
            <a:ext cx="5806440" cy="5760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70" y="418886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05515" y="0"/>
            <a:ext cx="108775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19/24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1270" y="4339590"/>
            <a:ext cx="1953895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Volatility Model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58048" y="455909"/>
            <a:ext cx="2372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GARCH-test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2560320" y="1052195"/>
          <a:ext cx="4610100" cy="1029970"/>
        </p:xfrm>
        <a:graphic>
          <a:graphicData uri="http://schemas.openxmlformats.org/drawingml/2006/table">
            <a:tbl>
              <a:tblPr/>
              <a:tblGrid>
                <a:gridCol w="922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bean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rice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corn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wheat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0.9999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0.0211**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65" y="2156460"/>
            <a:ext cx="6672580" cy="4634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9"/>
          <a:srcRect l="-16" t="-14" r="32651" b="10524"/>
          <a:stretch>
            <a:fillRect/>
          </a:stretch>
        </p:blipFill>
        <p:spPr>
          <a:xfrm rot="6214108">
            <a:off x="-4574" y="4179574"/>
            <a:ext cx="2607173" cy="3301839"/>
          </a:xfrm>
          <a:custGeom>
            <a:avLst/>
            <a:gdLst>
              <a:gd name="connsiteX0" fmla="*/ 0 w 2607173"/>
              <a:gd name="connsiteY0" fmla="*/ 3301839 h 3301839"/>
              <a:gd name="connsiteX1" fmla="*/ 0 w 2607173"/>
              <a:gd name="connsiteY1" fmla="*/ 0 h 3301839"/>
              <a:gd name="connsiteX2" fmla="*/ 1962156 w 2607173"/>
              <a:gd name="connsiteY2" fmla="*/ 0 h 3301839"/>
              <a:gd name="connsiteX3" fmla="*/ 2607173 w 2607173"/>
              <a:gd name="connsiteY3" fmla="*/ 2672616 h 330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7173" h="3301839">
                <a:moveTo>
                  <a:pt x="0" y="3301839"/>
                </a:moveTo>
                <a:lnTo>
                  <a:pt x="0" y="0"/>
                </a:lnTo>
                <a:lnTo>
                  <a:pt x="1962156" y="0"/>
                </a:lnTo>
                <a:lnTo>
                  <a:pt x="2607173" y="2672616"/>
                </a:lnTo>
                <a:close/>
              </a:path>
            </a:pathLst>
          </a:custGeom>
        </p:spPr>
      </p:pic>
      <p:sp>
        <p:nvSpPr>
          <p:cNvPr id="9" name="任意多边形: 形状 8"/>
          <p:cNvSpPr/>
          <p:nvPr/>
        </p:nvSpPr>
        <p:spPr>
          <a:xfrm>
            <a:off x="8514162" y="-2"/>
            <a:ext cx="3679032" cy="1597343"/>
          </a:xfrm>
          <a:custGeom>
            <a:avLst/>
            <a:gdLst>
              <a:gd name="connsiteX0" fmla="*/ 353377 w 2452687"/>
              <a:gd name="connsiteY0" fmla="*/ 149543 h 1064895"/>
              <a:gd name="connsiteX1" fmla="*/ 714375 w 2452687"/>
              <a:gd name="connsiteY1" fmla="*/ 57150 h 1064895"/>
              <a:gd name="connsiteX2" fmla="*/ 982980 w 2452687"/>
              <a:gd name="connsiteY2" fmla="*/ 204788 h 1064895"/>
              <a:gd name="connsiteX3" fmla="*/ 1150620 w 2452687"/>
              <a:gd name="connsiteY3" fmla="*/ 458153 h 1064895"/>
              <a:gd name="connsiteX4" fmla="*/ 1606868 w 2452687"/>
              <a:gd name="connsiteY4" fmla="*/ 792480 h 1064895"/>
              <a:gd name="connsiteX5" fmla="*/ 1944052 w 2452687"/>
              <a:gd name="connsiteY5" fmla="*/ 815340 h 1064895"/>
              <a:gd name="connsiteX6" fmla="*/ 2450783 w 2452687"/>
              <a:gd name="connsiteY6" fmla="*/ 1062990 h 1064895"/>
              <a:gd name="connsiteX7" fmla="*/ 2452688 w 2452687"/>
              <a:gd name="connsiteY7" fmla="*/ 1064895 h 1064895"/>
              <a:gd name="connsiteX8" fmla="*/ 2452688 w 2452687"/>
              <a:gd name="connsiteY8" fmla="*/ 0 h 1064895"/>
              <a:gd name="connsiteX9" fmla="*/ 0 w 2452687"/>
              <a:gd name="connsiteY9" fmla="*/ 0 h 1064895"/>
              <a:gd name="connsiteX10" fmla="*/ 353377 w 2452687"/>
              <a:gd name="connsiteY10" fmla="*/ 149543 h 106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687" h="1064895">
                <a:moveTo>
                  <a:pt x="353377" y="149543"/>
                </a:moveTo>
                <a:cubicBezTo>
                  <a:pt x="478155" y="135255"/>
                  <a:pt x="588645" y="53340"/>
                  <a:pt x="714375" y="57150"/>
                </a:cubicBezTo>
                <a:cubicBezTo>
                  <a:pt x="822007" y="60008"/>
                  <a:pt x="917257" y="126683"/>
                  <a:pt x="982980" y="204788"/>
                </a:cubicBezTo>
                <a:cubicBezTo>
                  <a:pt x="1048702" y="282893"/>
                  <a:pt x="1092518" y="375285"/>
                  <a:pt x="1150620" y="458153"/>
                </a:cubicBezTo>
                <a:cubicBezTo>
                  <a:pt x="1257300" y="611505"/>
                  <a:pt x="1417320" y="736283"/>
                  <a:pt x="1606868" y="792480"/>
                </a:cubicBezTo>
                <a:cubicBezTo>
                  <a:pt x="1715452" y="824865"/>
                  <a:pt x="1832610" y="832485"/>
                  <a:pt x="1944052" y="815340"/>
                </a:cubicBezTo>
                <a:cubicBezTo>
                  <a:pt x="1944052" y="815340"/>
                  <a:pt x="2198370" y="741045"/>
                  <a:pt x="2450783" y="1062990"/>
                </a:cubicBezTo>
                <a:cubicBezTo>
                  <a:pt x="2451735" y="1063943"/>
                  <a:pt x="2451735" y="1063943"/>
                  <a:pt x="2452688" y="1064895"/>
                </a:cubicBezTo>
                <a:lnTo>
                  <a:pt x="2452688" y="0"/>
                </a:lnTo>
                <a:lnTo>
                  <a:pt x="0" y="0"/>
                </a:lnTo>
                <a:cubicBezTo>
                  <a:pt x="82868" y="99060"/>
                  <a:pt x="219075" y="165735"/>
                  <a:pt x="353377" y="149543"/>
                </a:cubicBezTo>
                <a:close/>
              </a:path>
            </a:pathLst>
          </a:custGeom>
          <a:solidFill>
            <a:srgbClr val="40BD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8590598" y="5631340"/>
            <a:ext cx="3601402" cy="1226660"/>
          </a:xfrm>
          <a:custGeom>
            <a:avLst/>
            <a:gdLst>
              <a:gd name="connsiteX0" fmla="*/ 2793683 w 2793682"/>
              <a:gd name="connsiteY0" fmla="*/ 951547 h 951547"/>
              <a:gd name="connsiteX1" fmla="*/ 2793683 w 2793682"/>
              <a:gd name="connsiteY1" fmla="*/ 0 h 951547"/>
              <a:gd name="connsiteX2" fmla="*/ 2518410 w 2793682"/>
              <a:gd name="connsiteY2" fmla="*/ 147638 h 951547"/>
              <a:gd name="connsiteX3" fmla="*/ 2059305 w 2793682"/>
              <a:gd name="connsiteY3" fmla="*/ 720090 h 951547"/>
              <a:gd name="connsiteX4" fmla="*/ 1452563 w 2793682"/>
              <a:gd name="connsiteY4" fmla="*/ 663892 h 951547"/>
              <a:gd name="connsiteX5" fmla="*/ 1351598 w 2793682"/>
              <a:gd name="connsiteY5" fmla="*/ 608647 h 951547"/>
              <a:gd name="connsiteX6" fmla="*/ 1287780 w 2793682"/>
              <a:gd name="connsiteY6" fmla="*/ 571500 h 951547"/>
              <a:gd name="connsiteX7" fmla="*/ 1223963 w 2793682"/>
              <a:gd name="connsiteY7" fmla="*/ 534353 h 951547"/>
              <a:gd name="connsiteX8" fmla="*/ 883920 w 2793682"/>
              <a:gd name="connsiteY8" fmla="*/ 386715 h 951547"/>
              <a:gd name="connsiteX9" fmla="*/ 202883 w 2793682"/>
              <a:gd name="connsiteY9" fmla="*/ 578167 h 951547"/>
              <a:gd name="connsiteX10" fmla="*/ 136208 w 2793682"/>
              <a:gd name="connsiteY10" fmla="*/ 654367 h 951547"/>
              <a:gd name="connsiteX11" fmla="*/ 0 w 2793682"/>
              <a:gd name="connsiteY11" fmla="*/ 951547 h 951547"/>
              <a:gd name="connsiteX12" fmla="*/ 2793683 w 2793682"/>
              <a:gd name="connsiteY12" fmla="*/ 951547 h 95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3682" h="951547">
                <a:moveTo>
                  <a:pt x="2793683" y="951547"/>
                </a:moveTo>
                <a:lnTo>
                  <a:pt x="2793683" y="0"/>
                </a:lnTo>
                <a:cubicBezTo>
                  <a:pt x="2690813" y="26670"/>
                  <a:pt x="2596515" y="73342"/>
                  <a:pt x="2518410" y="147638"/>
                </a:cubicBezTo>
                <a:cubicBezTo>
                  <a:pt x="2339340" y="317182"/>
                  <a:pt x="2276475" y="601980"/>
                  <a:pt x="2059305" y="720090"/>
                </a:cubicBezTo>
                <a:cubicBezTo>
                  <a:pt x="1873568" y="822007"/>
                  <a:pt x="1640205" y="761047"/>
                  <a:pt x="1452563" y="663892"/>
                </a:cubicBezTo>
                <a:cubicBezTo>
                  <a:pt x="1418273" y="646747"/>
                  <a:pt x="1384935" y="627697"/>
                  <a:pt x="1351598" y="608647"/>
                </a:cubicBezTo>
                <a:cubicBezTo>
                  <a:pt x="1330643" y="596265"/>
                  <a:pt x="1308735" y="583882"/>
                  <a:pt x="1287780" y="571500"/>
                </a:cubicBezTo>
                <a:cubicBezTo>
                  <a:pt x="1266825" y="559117"/>
                  <a:pt x="1244918" y="546735"/>
                  <a:pt x="1223963" y="534353"/>
                </a:cubicBezTo>
                <a:cubicBezTo>
                  <a:pt x="1115378" y="472440"/>
                  <a:pt x="1005840" y="414338"/>
                  <a:pt x="883920" y="386715"/>
                </a:cubicBezTo>
                <a:cubicBezTo>
                  <a:pt x="643890" y="331470"/>
                  <a:pt x="379095" y="405765"/>
                  <a:pt x="202883" y="578167"/>
                </a:cubicBezTo>
                <a:cubicBezTo>
                  <a:pt x="179070" y="601980"/>
                  <a:pt x="156210" y="627697"/>
                  <a:pt x="136208" y="654367"/>
                </a:cubicBezTo>
                <a:cubicBezTo>
                  <a:pt x="69533" y="741997"/>
                  <a:pt x="22860" y="843915"/>
                  <a:pt x="0" y="951547"/>
                </a:cubicBezTo>
                <a:lnTo>
                  <a:pt x="2793683" y="951547"/>
                </a:lnTo>
                <a:close/>
              </a:path>
            </a:pathLst>
          </a:custGeom>
          <a:solidFill>
            <a:srgbClr val="FCC36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79810" y="4752593"/>
            <a:ext cx="1512190" cy="2105407"/>
          </a:xfrm>
          <a:custGeom>
            <a:avLst/>
            <a:gdLst>
              <a:gd name="connsiteX0" fmla="*/ 580 w 1008126"/>
              <a:gd name="connsiteY0" fmla="*/ 99 h 1403604"/>
              <a:gd name="connsiteX1" fmla="*/ 1008706 w 1008126"/>
              <a:gd name="connsiteY1" fmla="*/ 99 h 1403604"/>
              <a:gd name="connsiteX2" fmla="*/ 1008706 w 1008126"/>
              <a:gd name="connsiteY2" fmla="*/ 1403703 h 1403604"/>
              <a:gd name="connsiteX3" fmla="*/ 580 w 1008126"/>
              <a:gd name="connsiteY3" fmla="*/ 1403703 h 140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26" h="1403604">
                <a:moveTo>
                  <a:pt x="580" y="99"/>
                </a:moveTo>
                <a:lnTo>
                  <a:pt x="1008706" y="99"/>
                </a:lnTo>
                <a:lnTo>
                  <a:pt x="1008706" y="1403703"/>
                </a:lnTo>
                <a:lnTo>
                  <a:pt x="580" y="1403703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0964" y="5860162"/>
            <a:ext cx="596645" cy="843534"/>
          </a:xfrm>
          <a:custGeom>
            <a:avLst/>
            <a:gdLst>
              <a:gd name="connsiteX0" fmla="*/ 658 w 397763"/>
              <a:gd name="connsiteY0" fmla="*/ 317 h 562356"/>
              <a:gd name="connsiteX1" fmla="*/ 398422 w 397763"/>
              <a:gd name="connsiteY1" fmla="*/ 317 h 562356"/>
              <a:gd name="connsiteX2" fmla="*/ 398422 w 397763"/>
              <a:gd name="connsiteY2" fmla="*/ 562673 h 562356"/>
              <a:gd name="connsiteX3" fmla="*/ 658 w 397763"/>
              <a:gd name="connsiteY3" fmla="*/ 562673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63" h="562356">
                <a:moveTo>
                  <a:pt x="658" y="317"/>
                </a:moveTo>
                <a:lnTo>
                  <a:pt x="398422" y="317"/>
                </a:lnTo>
                <a:lnTo>
                  <a:pt x="398422" y="562673"/>
                </a:lnTo>
                <a:lnTo>
                  <a:pt x="658" y="562673"/>
                </a:lnTo>
                <a:close/>
              </a:path>
            </a:pathLst>
          </a:cu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 l="1247" b="2882"/>
          <a:stretch>
            <a:fillRect/>
          </a:stretch>
        </p:blipFill>
        <p:spPr>
          <a:xfrm>
            <a:off x="0" y="4720582"/>
            <a:ext cx="2149329" cy="2137418"/>
          </a:xfrm>
          <a:custGeom>
            <a:avLst/>
            <a:gdLst>
              <a:gd name="connsiteX0" fmla="*/ 0 w 2149329"/>
              <a:gd name="connsiteY0" fmla="*/ 0 h 2137418"/>
              <a:gd name="connsiteX1" fmla="*/ 2149329 w 2149329"/>
              <a:gd name="connsiteY1" fmla="*/ 0 h 2137418"/>
              <a:gd name="connsiteX2" fmla="*/ 2149329 w 2149329"/>
              <a:gd name="connsiteY2" fmla="*/ 2137418 h 2137418"/>
              <a:gd name="connsiteX3" fmla="*/ 0 w 2149329"/>
              <a:gd name="connsiteY3" fmla="*/ 2137418 h 21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329" h="2137418">
                <a:moveTo>
                  <a:pt x="0" y="0"/>
                </a:moveTo>
                <a:lnTo>
                  <a:pt x="2149329" y="0"/>
                </a:lnTo>
                <a:lnTo>
                  <a:pt x="2149329" y="2137418"/>
                </a:lnTo>
                <a:lnTo>
                  <a:pt x="0" y="2137418"/>
                </a:lnTo>
                <a:close/>
              </a:path>
            </a:pathLst>
          </a:custGeom>
        </p:spPr>
      </p:pic>
      <p:sp>
        <p:nvSpPr>
          <p:cNvPr id="26" name="文本框 25"/>
          <p:cNvSpPr txBox="1"/>
          <p:nvPr/>
        </p:nvSpPr>
        <p:spPr>
          <a:xfrm>
            <a:off x="1416430" y="3218416"/>
            <a:ext cx="31623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dist"/>
            <a:r>
              <a:rPr lang="en-US" altLang="zh-CN" sz="4000" dirty="0">
                <a:solidFill>
                  <a:srgbClr val="40BDAD"/>
                </a:solidFill>
                <a:latin typeface="+mj-lt"/>
              </a:rPr>
              <a:t>CONTENTS</a:t>
            </a:r>
            <a:endParaRPr lang="zh-CN" altLang="en-US" sz="4000" dirty="0">
              <a:solidFill>
                <a:srgbClr val="40BDAD"/>
              </a:solidFill>
              <a:latin typeface="+mj-lt"/>
            </a:endParaRPr>
          </a:p>
        </p:txBody>
      </p:sp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5125410" y="1450012"/>
            <a:ext cx="584776" cy="584776"/>
          </a:xfrm>
          <a:prstGeom prst="ellipse">
            <a:avLst/>
          </a:prstGeom>
          <a:solidFill>
            <a:srgbClr val="40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137914" y="1511568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971310" y="1512691"/>
            <a:ext cx="24612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accent1"/>
                </a:solidFill>
                <a:sym typeface="+mn-ea"/>
              </a:rPr>
              <a:t>Background</a:t>
            </a: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5041394" y="2606614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椭圆 53"/>
          <p:cNvSpPr/>
          <p:nvPr>
            <p:custDataLst>
              <p:tags r:id="rId5"/>
            </p:custDataLst>
          </p:nvPr>
        </p:nvSpPr>
        <p:spPr>
          <a:xfrm>
            <a:off x="5125410" y="3335304"/>
            <a:ext cx="584776" cy="584776"/>
          </a:xfrm>
          <a:prstGeom prst="ellipse">
            <a:avLst/>
          </a:prstGeom>
          <a:solidFill>
            <a:srgbClr val="40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5" name="文本框 54"/>
          <p:cNvSpPr txBox="1"/>
          <p:nvPr>
            <p:custDataLst>
              <p:tags r:id="rId6"/>
            </p:custDataLst>
          </p:nvPr>
        </p:nvSpPr>
        <p:spPr>
          <a:xfrm>
            <a:off x="5137914" y="3396860"/>
            <a:ext cx="553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文本框 57"/>
          <p:cNvSpPr txBox="1"/>
          <p:nvPr>
            <p:custDataLst>
              <p:tags r:id="rId7"/>
            </p:custDataLst>
          </p:nvPr>
        </p:nvSpPr>
        <p:spPr>
          <a:xfrm>
            <a:off x="5971310" y="3316068"/>
            <a:ext cx="25520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accent1"/>
                </a:solidFill>
                <a:sym typeface="+mn-lt"/>
              </a:rPr>
              <a:t>VECM Model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67" name="椭圆 66"/>
          <p:cNvSpPr/>
          <p:nvPr>
            <p:custDataLst>
              <p:tags r:id="rId8"/>
            </p:custDataLst>
          </p:nvPr>
        </p:nvSpPr>
        <p:spPr>
          <a:xfrm>
            <a:off x="5125410" y="5220594"/>
            <a:ext cx="584776" cy="584776"/>
          </a:xfrm>
          <a:prstGeom prst="ellipse">
            <a:avLst/>
          </a:prstGeom>
          <a:solidFill>
            <a:srgbClr val="40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8" name="文本框 67"/>
          <p:cNvSpPr txBox="1"/>
          <p:nvPr>
            <p:custDataLst>
              <p:tags r:id="rId9"/>
            </p:custDataLst>
          </p:nvPr>
        </p:nvSpPr>
        <p:spPr>
          <a:xfrm>
            <a:off x="5137914" y="5282150"/>
            <a:ext cx="553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文本框 69"/>
          <p:cNvSpPr txBox="1"/>
          <p:nvPr>
            <p:custDataLst>
              <p:tags r:id="rId10"/>
            </p:custDataLst>
          </p:nvPr>
        </p:nvSpPr>
        <p:spPr>
          <a:xfrm>
            <a:off x="5971310" y="5201358"/>
            <a:ext cx="1677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</a:rPr>
              <a:t>Outlook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0" y="0"/>
            <a:ext cx="3427167" cy="2422001"/>
          </a:xfrm>
          <a:custGeom>
            <a:avLst/>
            <a:gdLst>
              <a:gd name="connsiteX0" fmla="*/ 0 w 2854642"/>
              <a:gd name="connsiteY0" fmla="*/ 0 h 2017395"/>
              <a:gd name="connsiteX1" fmla="*/ 0 w 2854642"/>
              <a:gd name="connsiteY1" fmla="*/ 2017395 h 2017395"/>
              <a:gd name="connsiteX2" fmla="*/ 427673 w 2854642"/>
              <a:gd name="connsiteY2" fmla="*/ 1790700 h 2017395"/>
              <a:gd name="connsiteX3" fmla="*/ 1077278 w 2854642"/>
              <a:gd name="connsiteY3" fmla="*/ 787718 h 2017395"/>
              <a:gd name="connsiteX4" fmla="*/ 2225040 w 2854642"/>
              <a:gd name="connsiteY4" fmla="*/ 654368 h 2017395"/>
              <a:gd name="connsiteX5" fmla="*/ 2854643 w 2854642"/>
              <a:gd name="connsiteY5" fmla="*/ 953 h 2017395"/>
              <a:gd name="connsiteX6" fmla="*/ 0 w 2854642"/>
              <a:gd name="connsiteY6" fmla="*/ 953 h 201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642" h="2017395">
                <a:moveTo>
                  <a:pt x="0" y="0"/>
                </a:moveTo>
                <a:lnTo>
                  <a:pt x="0" y="2017395"/>
                </a:lnTo>
                <a:cubicBezTo>
                  <a:pt x="161925" y="1988820"/>
                  <a:pt x="315278" y="1909763"/>
                  <a:pt x="427673" y="1790700"/>
                </a:cubicBezTo>
                <a:cubicBezTo>
                  <a:pt x="703898" y="1496378"/>
                  <a:pt x="734378" y="1000125"/>
                  <a:pt x="1077278" y="787718"/>
                </a:cubicBezTo>
                <a:cubicBezTo>
                  <a:pt x="1407795" y="581978"/>
                  <a:pt x="1847850" y="753428"/>
                  <a:pt x="2225040" y="654368"/>
                </a:cubicBezTo>
                <a:cubicBezTo>
                  <a:pt x="2531745" y="573405"/>
                  <a:pt x="2770823" y="306705"/>
                  <a:pt x="2854643" y="953"/>
                </a:cubicBezTo>
                <a:lnTo>
                  <a:pt x="0" y="953"/>
                </a:lnTo>
                <a:close/>
              </a:path>
            </a:pathLst>
          </a:custGeom>
          <a:solidFill>
            <a:srgbClr val="447C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301095" y="0"/>
            <a:ext cx="89217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2/24</a:t>
            </a:r>
          </a:p>
        </p:txBody>
      </p:sp>
      <p:sp>
        <p:nvSpPr>
          <p:cNvPr id="3" name="椭圆 2"/>
          <p:cNvSpPr/>
          <p:nvPr>
            <p:custDataLst>
              <p:tags r:id="rId11"/>
            </p:custDataLst>
          </p:nvPr>
        </p:nvSpPr>
        <p:spPr>
          <a:xfrm>
            <a:off x="5125410" y="2433604"/>
            <a:ext cx="584776" cy="584776"/>
          </a:xfrm>
          <a:prstGeom prst="ellipse">
            <a:avLst/>
          </a:prstGeom>
          <a:solidFill>
            <a:srgbClr val="40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文本框 3"/>
          <p:cNvSpPr txBox="1"/>
          <p:nvPr>
            <p:custDataLst>
              <p:tags r:id="rId12"/>
            </p:custDataLst>
          </p:nvPr>
        </p:nvSpPr>
        <p:spPr>
          <a:xfrm>
            <a:off x="5137914" y="2495160"/>
            <a:ext cx="553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5971310" y="2414368"/>
            <a:ext cx="1036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accent1"/>
                </a:solidFill>
                <a:sym typeface="+mn-lt"/>
              </a:rPr>
              <a:t>Data</a:t>
            </a:r>
          </a:p>
        </p:txBody>
      </p:sp>
      <p:sp>
        <p:nvSpPr>
          <p:cNvPr id="10" name="椭圆 9"/>
          <p:cNvSpPr/>
          <p:nvPr>
            <p:custDataLst>
              <p:tags r:id="rId14"/>
            </p:custDataLst>
          </p:nvPr>
        </p:nvSpPr>
        <p:spPr>
          <a:xfrm>
            <a:off x="5125410" y="4277644"/>
            <a:ext cx="584776" cy="584776"/>
          </a:xfrm>
          <a:prstGeom prst="ellipse">
            <a:avLst/>
          </a:prstGeom>
          <a:solidFill>
            <a:srgbClr val="40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5137914" y="4339200"/>
            <a:ext cx="553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文本框 11"/>
          <p:cNvSpPr txBox="1"/>
          <p:nvPr>
            <p:custDataLst>
              <p:tags r:id="rId16"/>
            </p:custDataLst>
          </p:nvPr>
        </p:nvSpPr>
        <p:spPr>
          <a:xfrm>
            <a:off x="5971310" y="4258408"/>
            <a:ext cx="3154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accent1"/>
                </a:solidFill>
                <a:sym typeface="+mn-lt"/>
              </a:rPr>
              <a:t>Volatility Model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70" y="418886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87100" y="0"/>
            <a:ext cx="110617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20/24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1270" y="4339590"/>
            <a:ext cx="1953895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Volatility Model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58048" y="455909"/>
            <a:ext cx="48139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GARCH-test(Continuous)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65" y="1136015"/>
            <a:ext cx="4813300" cy="2520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3838575"/>
            <a:ext cx="4657725" cy="24390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649095"/>
            <a:ext cx="5017770" cy="377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70" y="418886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36630" y="0"/>
            <a:ext cx="105664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21/24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1270" y="4339590"/>
            <a:ext cx="1953895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Volatility Model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58048" y="455909"/>
            <a:ext cx="48139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GARCH-test(Continuous)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2560320" y="1052195"/>
          <a:ext cx="4610100" cy="1029970"/>
        </p:xfrm>
        <a:graphic>
          <a:graphicData uri="http://schemas.openxmlformats.org/drawingml/2006/table">
            <a:tbl>
              <a:tblPr/>
              <a:tblGrid>
                <a:gridCol w="922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985">
                <a:tc>
                  <a:txBody>
                    <a:bodyPr/>
                    <a:lstStyle/>
                    <a:p>
                      <a:pPr algn="ctr" fontAlgn="ctr"/>
                      <a:endParaRPr sz="11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bean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rice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corn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wheat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p-value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0.9999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0.0211**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0***</a:t>
                      </a:r>
                    </a:p>
                  </a:txBody>
                  <a:tcPr marL="7937" marR="7937" marT="7937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2" name="组合 21"/>
          <p:cNvGrpSpPr/>
          <p:nvPr>
            <p:custDataLst>
              <p:tags r:id="rId2"/>
            </p:custDataLst>
          </p:nvPr>
        </p:nvGrpSpPr>
        <p:grpSpPr>
          <a:xfrm>
            <a:off x="2445708" y="2482499"/>
            <a:ext cx="302068" cy="263282"/>
            <a:chOff x="3203833" y="3582702"/>
            <a:chExt cx="302068" cy="263282"/>
          </a:xfrm>
        </p:grpSpPr>
        <p:sp>
          <p:nvSpPr>
            <p:cNvPr id="12" name="椭圆 11"/>
            <p:cNvSpPr/>
            <p:nvPr>
              <p:custDataLst>
                <p:tags r:id="rId8"/>
              </p:custDataLst>
            </p:nvPr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>
              <p:custDataLst>
                <p:tags r:id="rId9"/>
              </p:custDataLst>
            </p:nvPr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2907665" y="2482215"/>
            <a:ext cx="39154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The bean and rice future price are without ARCH effect, we can't build a volatility model for them.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45708" y="3787424"/>
            <a:ext cx="302068" cy="263282"/>
            <a:chOff x="3203833" y="3582702"/>
            <a:chExt cx="302068" cy="263282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>
              <p:custDataLst>
                <p:tags r:id="rId7"/>
              </p:custDataLst>
            </p:nvPr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2907665" y="3787140"/>
            <a:ext cx="39154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Building MA(2) for bean future price and Building AR(2) for rice future price.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The expected return of both are 0.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A527B-B3E2-2444-643D-C26882CC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082061-4754-CF12-E7D6-7C5AE0BACDAD}"/>
              </a:ext>
            </a:extLst>
          </p:cNvPr>
          <p:cNvGrpSpPr/>
          <p:nvPr/>
        </p:nvGrpSpPr>
        <p:grpSpPr>
          <a:xfrm>
            <a:off x="-1270" y="4188865"/>
            <a:ext cx="1955800" cy="674557"/>
            <a:chOff x="0" y="817759"/>
            <a:chExt cx="2626468" cy="6745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BC36544-9711-2BAB-E10F-C167A89C79C5}"/>
                </a:ext>
              </a:extLst>
            </p:cNvPr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BAED661-743C-906E-B5B2-1865294B261B}"/>
                </a:ext>
              </a:extLst>
            </p:cNvPr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40413026-D224-A7AD-123A-19D4A6BA1409}"/>
              </a:ext>
            </a:extLst>
          </p:cNvPr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  <a:endParaRPr lang="en-US" altLang="zh-CN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B3BEF00-6EF3-A806-8D9B-14ED196C4F3F}"/>
              </a:ext>
            </a:extLst>
          </p:cNvPr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8B8CFC3-F563-90E2-4886-E792E7204083}"/>
              </a:ext>
            </a:extLst>
          </p:cNvPr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9170C9-FA45-C984-FF60-9C6230ABD69A}"/>
              </a:ext>
            </a:extLst>
          </p:cNvPr>
          <p:cNvSpPr txBox="1"/>
          <p:nvPr/>
        </p:nvSpPr>
        <p:spPr>
          <a:xfrm>
            <a:off x="11136630" y="0"/>
            <a:ext cx="105664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21/24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52C539-780F-04EC-145C-1EA6E7FEC645}"/>
              </a:ext>
            </a:extLst>
          </p:cNvPr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AC166F-53C6-1764-9EED-C25B5FF612CE}"/>
              </a:ext>
            </a:extLst>
          </p:cNvPr>
          <p:cNvSpPr txBox="1"/>
          <p:nvPr/>
        </p:nvSpPr>
        <p:spPr>
          <a:xfrm>
            <a:off x="-1270" y="4339590"/>
            <a:ext cx="1953895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Volatility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E7B88-49A1-D5C2-56AE-B4F811995FD3}"/>
              </a:ext>
            </a:extLst>
          </p:cNvPr>
          <p:cNvSpPr txBox="1"/>
          <p:nvPr/>
        </p:nvSpPr>
        <p:spPr>
          <a:xfrm>
            <a:off x="2158048" y="455909"/>
            <a:ext cx="48139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GARCH-test(Continuous)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0B9511-5092-0B8E-00C5-D9CAA952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00" y="1850570"/>
            <a:ext cx="4305362" cy="2254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CD0F13-2343-5401-83C3-32868759D9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771" y="4105203"/>
            <a:ext cx="4291291" cy="26483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B2BA03-2C59-6F92-7358-DC9886A1E3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00" y="1731801"/>
            <a:ext cx="4155522" cy="2564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9B318A-8A72-2C4F-C45B-3D76EFFF07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00" y="4188865"/>
            <a:ext cx="4155522" cy="2564550"/>
          </a:xfrm>
          <a:prstGeom prst="rect">
            <a:avLst/>
          </a:prstGeom>
        </p:spPr>
      </p:pic>
      <p:sp>
        <p:nvSpPr>
          <p:cNvPr id="30" name="文本框 6">
            <a:extLst>
              <a:ext uri="{FF2B5EF4-FFF2-40B4-BE49-F238E27FC236}">
                <a16:creationId xmlns:a16="http://schemas.microsoft.com/office/drawing/2014/main" id="{0250CF1A-C723-F2BE-ABFF-E0D93B794089}"/>
              </a:ext>
            </a:extLst>
          </p:cNvPr>
          <p:cNvSpPr txBox="1"/>
          <p:nvPr/>
        </p:nvSpPr>
        <p:spPr>
          <a:xfrm>
            <a:off x="2917151" y="1450460"/>
            <a:ext cx="3169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Corn log return model</a:t>
            </a:r>
          </a:p>
        </p:txBody>
      </p:sp>
      <p:sp>
        <p:nvSpPr>
          <p:cNvPr id="33" name="文本框 6">
            <a:extLst>
              <a:ext uri="{FF2B5EF4-FFF2-40B4-BE49-F238E27FC236}">
                <a16:creationId xmlns:a16="http://schemas.microsoft.com/office/drawing/2014/main" id="{6858575C-1808-CF6E-26F9-6FBB8A4B05FA}"/>
              </a:ext>
            </a:extLst>
          </p:cNvPr>
          <p:cNvSpPr txBox="1"/>
          <p:nvPr/>
        </p:nvSpPr>
        <p:spPr>
          <a:xfrm>
            <a:off x="7948328" y="1402715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Wheat log return model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A518BF-A6C7-B809-3880-F316A89646E1}"/>
              </a:ext>
            </a:extLst>
          </p:cNvPr>
          <p:cNvCxnSpPr/>
          <p:nvPr/>
        </p:nvCxnSpPr>
        <p:spPr>
          <a:xfrm>
            <a:off x="7273949" y="1402715"/>
            <a:ext cx="0" cy="520451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0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148" y="4752595"/>
            <a:ext cx="1512190" cy="2105407"/>
          </a:xfrm>
          <a:custGeom>
            <a:avLst/>
            <a:gdLst>
              <a:gd name="connsiteX0" fmla="*/ 580 w 1008126"/>
              <a:gd name="connsiteY0" fmla="*/ 99 h 1403604"/>
              <a:gd name="connsiteX1" fmla="*/ 1008706 w 1008126"/>
              <a:gd name="connsiteY1" fmla="*/ 99 h 1403604"/>
              <a:gd name="connsiteX2" fmla="*/ 1008706 w 1008126"/>
              <a:gd name="connsiteY2" fmla="*/ 1403703 h 1403604"/>
              <a:gd name="connsiteX3" fmla="*/ 580 w 1008126"/>
              <a:gd name="connsiteY3" fmla="*/ 1403703 h 140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26" h="1403604">
                <a:moveTo>
                  <a:pt x="580" y="99"/>
                </a:moveTo>
                <a:lnTo>
                  <a:pt x="1008706" y="99"/>
                </a:lnTo>
                <a:lnTo>
                  <a:pt x="1008706" y="1403703"/>
                </a:lnTo>
                <a:lnTo>
                  <a:pt x="580" y="1403703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964" y="5860162"/>
            <a:ext cx="596645" cy="843534"/>
          </a:xfrm>
          <a:custGeom>
            <a:avLst/>
            <a:gdLst>
              <a:gd name="connsiteX0" fmla="*/ 658 w 397763"/>
              <a:gd name="connsiteY0" fmla="*/ 317 h 562356"/>
              <a:gd name="connsiteX1" fmla="*/ 398422 w 397763"/>
              <a:gd name="connsiteY1" fmla="*/ 317 h 562356"/>
              <a:gd name="connsiteX2" fmla="*/ 398422 w 397763"/>
              <a:gd name="connsiteY2" fmla="*/ 562673 h 562356"/>
              <a:gd name="connsiteX3" fmla="*/ 658 w 397763"/>
              <a:gd name="connsiteY3" fmla="*/ 562673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63" h="562356">
                <a:moveTo>
                  <a:pt x="658" y="317"/>
                </a:moveTo>
                <a:lnTo>
                  <a:pt x="398422" y="317"/>
                </a:lnTo>
                <a:lnTo>
                  <a:pt x="398422" y="562673"/>
                </a:lnTo>
                <a:lnTo>
                  <a:pt x="658" y="562673"/>
                </a:lnTo>
                <a:close/>
              </a:path>
            </a:pathLst>
          </a:custGeom>
        </p:spPr>
      </p:pic>
      <p:sp>
        <p:nvSpPr>
          <p:cNvPr id="34" name="文本框 33"/>
          <p:cNvSpPr txBox="1"/>
          <p:nvPr/>
        </p:nvSpPr>
        <p:spPr>
          <a:xfrm>
            <a:off x="3942715" y="3224530"/>
            <a:ext cx="430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chemeClr val="accent1"/>
                </a:solidFill>
                <a:sym typeface="+mn-ea"/>
              </a:rPr>
              <a:t>Outlook</a:t>
            </a:r>
          </a:p>
        </p:txBody>
      </p:sp>
      <p:sp>
        <p:nvSpPr>
          <p:cNvPr id="43" name="椭圆 42"/>
          <p:cNvSpPr/>
          <p:nvPr/>
        </p:nvSpPr>
        <p:spPr>
          <a:xfrm>
            <a:off x="1692926" y="4427589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1103233" y="2893151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45121" y="2116308"/>
            <a:ext cx="38684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>
                <a:ln w="12700">
                  <a:noFill/>
                </a:ln>
                <a:gradFill flip="none" rotWithShape="1">
                  <a:gsLst>
                    <a:gs pos="6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/>
              <a:t>PART 05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169650" y="0"/>
            <a:ext cx="1087201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22/24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5107710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635" y="3312160"/>
            <a:ext cx="195580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58048" y="718164"/>
            <a:ext cx="1677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Outlook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07420" y="0"/>
            <a:ext cx="1085850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23/24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528893" y="1466499"/>
            <a:ext cx="302068" cy="263282"/>
            <a:chOff x="3203833" y="3582702"/>
            <a:chExt cx="302068" cy="263282"/>
          </a:xfrm>
        </p:grpSpPr>
        <p:sp>
          <p:nvSpPr>
            <p:cNvPr id="7" name="椭圆 6"/>
            <p:cNvSpPr/>
            <p:nvPr/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990850" y="1503680"/>
            <a:ext cx="391541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No equilibrium equation was found, indicating that variables were missing and the equilibrium model could not be constructed.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26129" t="3378" r="29876" b="2258"/>
          <a:stretch>
            <a:fillRect/>
          </a:stretch>
        </p:blipFill>
        <p:spPr>
          <a:xfrm>
            <a:off x="7779855" y="1634248"/>
            <a:ext cx="3478213" cy="4710991"/>
          </a:xfrm>
          <a:custGeom>
            <a:avLst/>
            <a:gdLst>
              <a:gd name="connsiteX0" fmla="*/ 296695 w 3297711"/>
              <a:gd name="connsiteY0" fmla="*/ 0 h 4710991"/>
              <a:gd name="connsiteX1" fmla="*/ 3001016 w 3297711"/>
              <a:gd name="connsiteY1" fmla="*/ 0 h 4710991"/>
              <a:gd name="connsiteX2" fmla="*/ 3297711 w 3297711"/>
              <a:gd name="connsiteY2" fmla="*/ 296695 h 4710991"/>
              <a:gd name="connsiteX3" fmla="*/ 3297711 w 3297711"/>
              <a:gd name="connsiteY3" fmla="*/ 4414296 h 4710991"/>
              <a:gd name="connsiteX4" fmla="*/ 3001016 w 3297711"/>
              <a:gd name="connsiteY4" fmla="*/ 4710991 h 4710991"/>
              <a:gd name="connsiteX5" fmla="*/ 296695 w 3297711"/>
              <a:gd name="connsiteY5" fmla="*/ 4710991 h 4710991"/>
              <a:gd name="connsiteX6" fmla="*/ 0 w 3297711"/>
              <a:gd name="connsiteY6" fmla="*/ 4414296 h 4710991"/>
              <a:gd name="connsiteX7" fmla="*/ 0 w 3297711"/>
              <a:gd name="connsiteY7" fmla="*/ 296695 h 4710991"/>
              <a:gd name="connsiteX8" fmla="*/ 296695 w 3297711"/>
              <a:gd name="connsiteY8" fmla="*/ 0 h 471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7711" h="4710991">
                <a:moveTo>
                  <a:pt x="296695" y="0"/>
                </a:moveTo>
                <a:lnTo>
                  <a:pt x="3001016" y="0"/>
                </a:lnTo>
                <a:cubicBezTo>
                  <a:pt x="3164876" y="0"/>
                  <a:pt x="3297711" y="132835"/>
                  <a:pt x="3297711" y="296695"/>
                </a:cubicBezTo>
                <a:lnTo>
                  <a:pt x="3297711" y="4414296"/>
                </a:lnTo>
                <a:cubicBezTo>
                  <a:pt x="3297711" y="4578156"/>
                  <a:pt x="3164876" y="4710991"/>
                  <a:pt x="3001016" y="4710991"/>
                </a:cubicBezTo>
                <a:lnTo>
                  <a:pt x="296695" y="4710991"/>
                </a:lnTo>
                <a:cubicBezTo>
                  <a:pt x="132835" y="4710991"/>
                  <a:pt x="0" y="4578156"/>
                  <a:pt x="0" y="4414296"/>
                </a:cubicBezTo>
                <a:lnTo>
                  <a:pt x="0" y="296695"/>
                </a:lnTo>
                <a:cubicBezTo>
                  <a:pt x="0" y="132835"/>
                  <a:pt x="132835" y="0"/>
                  <a:pt x="296695" y="0"/>
                </a:cubicBezTo>
                <a:close/>
              </a:path>
            </a:pathLst>
          </a:custGeom>
          <a:ln>
            <a:solidFill>
              <a:srgbClr val="07B4A6"/>
            </a:solidFill>
          </a:ln>
        </p:spPr>
      </p:pic>
      <p:grpSp>
        <p:nvGrpSpPr>
          <p:cNvPr id="16" name="组合 15"/>
          <p:cNvGrpSpPr/>
          <p:nvPr/>
        </p:nvGrpSpPr>
        <p:grpSpPr>
          <a:xfrm>
            <a:off x="2528893" y="3069239"/>
            <a:ext cx="302068" cy="263282"/>
            <a:chOff x="3203833" y="3582702"/>
            <a:chExt cx="302068" cy="263282"/>
          </a:xfrm>
        </p:grpSpPr>
        <p:sp>
          <p:nvSpPr>
            <p:cNvPr id="17" name="椭圆 16"/>
            <p:cNvSpPr/>
            <p:nvPr/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990850" y="3106420"/>
            <a:ext cx="39154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The basis difference of extreme cases is large, and a better hedging strategy can be set through dynamic adjustment.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28893" y="4671979"/>
            <a:ext cx="302068" cy="263282"/>
            <a:chOff x="3203833" y="3582702"/>
            <a:chExt cx="302068" cy="263282"/>
          </a:xfrm>
        </p:grpSpPr>
        <p:sp>
          <p:nvSpPr>
            <p:cNvPr id="33" name="椭圆 32"/>
            <p:cNvSpPr/>
            <p:nvPr/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990850" y="4709160"/>
            <a:ext cx="391541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Through the method of optimal asset allocation, it can be seen that the strategy has the possibility of optimization.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" y="4263390"/>
            <a:ext cx="195389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Volatility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148" y="4752595"/>
            <a:ext cx="1512190" cy="2105407"/>
          </a:xfrm>
          <a:custGeom>
            <a:avLst/>
            <a:gdLst>
              <a:gd name="connsiteX0" fmla="*/ 580 w 1008126"/>
              <a:gd name="connsiteY0" fmla="*/ 99 h 1403604"/>
              <a:gd name="connsiteX1" fmla="*/ 1008706 w 1008126"/>
              <a:gd name="connsiteY1" fmla="*/ 99 h 1403604"/>
              <a:gd name="connsiteX2" fmla="*/ 1008706 w 1008126"/>
              <a:gd name="connsiteY2" fmla="*/ 1403703 h 1403604"/>
              <a:gd name="connsiteX3" fmla="*/ 580 w 1008126"/>
              <a:gd name="connsiteY3" fmla="*/ 1403703 h 140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26" h="1403604">
                <a:moveTo>
                  <a:pt x="580" y="99"/>
                </a:moveTo>
                <a:lnTo>
                  <a:pt x="1008706" y="99"/>
                </a:lnTo>
                <a:lnTo>
                  <a:pt x="1008706" y="1403703"/>
                </a:lnTo>
                <a:lnTo>
                  <a:pt x="580" y="1403703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964" y="5860162"/>
            <a:ext cx="596645" cy="843534"/>
          </a:xfrm>
          <a:custGeom>
            <a:avLst/>
            <a:gdLst>
              <a:gd name="connsiteX0" fmla="*/ 658 w 397763"/>
              <a:gd name="connsiteY0" fmla="*/ 317 h 562356"/>
              <a:gd name="connsiteX1" fmla="*/ 398422 w 397763"/>
              <a:gd name="connsiteY1" fmla="*/ 317 h 562356"/>
              <a:gd name="connsiteX2" fmla="*/ 398422 w 397763"/>
              <a:gd name="connsiteY2" fmla="*/ 562673 h 562356"/>
              <a:gd name="connsiteX3" fmla="*/ 658 w 397763"/>
              <a:gd name="connsiteY3" fmla="*/ 562673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63" h="562356">
                <a:moveTo>
                  <a:pt x="658" y="317"/>
                </a:moveTo>
                <a:lnTo>
                  <a:pt x="398422" y="317"/>
                </a:lnTo>
                <a:lnTo>
                  <a:pt x="398422" y="562673"/>
                </a:lnTo>
                <a:lnTo>
                  <a:pt x="658" y="562673"/>
                </a:ln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5593299" y="5525006"/>
            <a:ext cx="1005403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阿里巴巴普惠体 R" panose="00020600040101010101" pitchFamily="18" charset="-122"/>
                <a:sym typeface="微软雅黑" panose="020B0503020204020204" pitchFamily="34" charset="-122"/>
              </a:rPr>
              <a:t>第一部分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692926" y="4427589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1103233" y="2893151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04075" y="2644775"/>
            <a:ext cx="37433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>
                <a:solidFill>
                  <a:srgbClr val="40BDAD"/>
                </a:solidFill>
                <a:latin typeface="+mj-ea"/>
                <a:ea typeface="+mj-ea"/>
                <a:sym typeface="+mn-ea"/>
              </a:rPr>
              <a:t>感谢</a:t>
            </a:r>
            <a:endParaRPr kumimoji="0" lang="en-US" altLang="zh-CN" sz="6000" b="0" i="0" u="none" strike="noStrike" kern="1200" cap="none" normalizeH="0" baseline="0">
              <a:solidFill>
                <a:srgbClr val="40BDAD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您的观看和收听</a:t>
            </a: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57400" y="1499870"/>
            <a:ext cx="4854575" cy="3858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69650" y="0"/>
            <a:ext cx="1087201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24/24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148" y="4752595"/>
            <a:ext cx="1512190" cy="2105407"/>
          </a:xfrm>
          <a:custGeom>
            <a:avLst/>
            <a:gdLst>
              <a:gd name="connsiteX0" fmla="*/ 580 w 1008126"/>
              <a:gd name="connsiteY0" fmla="*/ 99 h 1403604"/>
              <a:gd name="connsiteX1" fmla="*/ 1008706 w 1008126"/>
              <a:gd name="connsiteY1" fmla="*/ 99 h 1403604"/>
              <a:gd name="connsiteX2" fmla="*/ 1008706 w 1008126"/>
              <a:gd name="connsiteY2" fmla="*/ 1403703 h 1403604"/>
              <a:gd name="connsiteX3" fmla="*/ 580 w 1008126"/>
              <a:gd name="connsiteY3" fmla="*/ 1403703 h 140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26" h="1403604">
                <a:moveTo>
                  <a:pt x="580" y="99"/>
                </a:moveTo>
                <a:lnTo>
                  <a:pt x="1008706" y="99"/>
                </a:lnTo>
                <a:lnTo>
                  <a:pt x="1008706" y="1403703"/>
                </a:lnTo>
                <a:lnTo>
                  <a:pt x="580" y="1403703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964" y="5860162"/>
            <a:ext cx="596645" cy="843534"/>
          </a:xfrm>
          <a:custGeom>
            <a:avLst/>
            <a:gdLst>
              <a:gd name="connsiteX0" fmla="*/ 658 w 397763"/>
              <a:gd name="connsiteY0" fmla="*/ 317 h 562356"/>
              <a:gd name="connsiteX1" fmla="*/ 398422 w 397763"/>
              <a:gd name="connsiteY1" fmla="*/ 317 h 562356"/>
              <a:gd name="connsiteX2" fmla="*/ 398422 w 397763"/>
              <a:gd name="connsiteY2" fmla="*/ 562673 h 562356"/>
              <a:gd name="connsiteX3" fmla="*/ 658 w 397763"/>
              <a:gd name="connsiteY3" fmla="*/ 562673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63" h="562356">
                <a:moveTo>
                  <a:pt x="658" y="317"/>
                </a:moveTo>
                <a:lnTo>
                  <a:pt x="398422" y="317"/>
                </a:lnTo>
                <a:lnTo>
                  <a:pt x="398422" y="562673"/>
                </a:lnTo>
                <a:lnTo>
                  <a:pt x="658" y="562673"/>
                </a:lnTo>
                <a:close/>
              </a:path>
            </a:pathLst>
          </a:custGeom>
        </p:spPr>
      </p:pic>
      <p:sp>
        <p:nvSpPr>
          <p:cNvPr id="34" name="文本框 33"/>
          <p:cNvSpPr txBox="1"/>
          <p:nvPr/>
        </p:nvSpPr>
        <p:spPr>
          <a:xfrm>
            <a:off x="3481070" y="3429000"/>
            <a:ext cx="5234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chemeClr val="accent1"/>
                </a:solidFill>
                <a:sym typeface="+mn-ea"/>
              </a:rPr>
              <a:t>Background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593299" y="5525006"/>
            <a:ext cx="1005403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阿里巴巴普惠体 R" panose="00020600040101010101" pitchFamily="18" charset="-122"/>
                <a:sym typeface="微软雅黑" panose="020B0503020204020204" pitchFamily="34" charset="-122"/>
              </a:rPr>
              <a:t>第一部分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692926" y="4427589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1103233" y="2893151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45121" y="2320778"/>
            <a:ext cx="39068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>
                <a:ln w="12700">
                  <a:noFill/>
                </a:ln>
                <a:gradFill flip="none" rotWithShape="1">
                  <a:gsLst>
                    <a:gs pos="6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301095" y="0"/>
            <a:ext cx="89217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3/24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865910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0" y="3312160"/>
            <a:ext cx="195516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Background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0743" y="557509"/>
            <a:ext cx="36106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Scenario Thinking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01095" y="0"/>
            <a:ext cx="89217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4/24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Data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5" y="4263390"/>
            <a:ext cx="195389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Volatility Model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506033" y="1277269"/>
            <a:ext cx="302068" cy="263282"/>
            <a:chOff x="3203833" y="3582702"/>
            <a:chExt cx="302068" cy="263282"/>
          </a:xfrm>
        </p:grpSpPr>
        <p:sp>
          <p:nvSpPr>
            <p:cNvPr id="15" name="椭圆 14"/>
            <p:cNvSpPr/>
            <p:nvPr/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967990" y="1314450"/>
            <a:ext cx="45827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The prices of different ingredients are always changing.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499048" y="1926874"/>
            <a:ext cx="302068" cy="263282"/>
            <a:chOff x="3203833" y="3582702"/>
            <a:chExt cx="302068" cy="263282"/>
          </a:xfrm>
        </p:grpSpPr>
        <p:sp>
          <p:nvSpPr>
            <p:cNvPr id="24" name="椭圆 23"/>
            <p:cNvSpPr/>
            <p:nvPr/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961005" y="1964055"/>
            <a:ext cx="45827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You need to find some financial products to hedge your price risk.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499048" y="2613944"/>
            <a:ext cx="302068" cy="263282"/>
            <a:chOff x="3203833" y="3582702"/>
            <a:chExt cx="302068" cy="263282"/>
          </a:xfrm>
        </p:grpSpPr>
        <p:sp>
          <p:nvSpPr>
            <p:cNvPr id="36" name="椭圆 35"/>
            <p:cNvSpPr/>
            <p:nvPr/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961005" y="2651125"/>
            <a:ext cx="45827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Not all ingredients have futures available for hedging.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257743" y="3375004"/>
            <a:ext cx="1748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Solution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2499048" y="3965224"/>
            <a:ext cx="302068" cy="263282"/>
            <a:chOff x="3203833" y="3582702"/>
            <a:chExt cx="302068" cy="263282"/>
          </a:xfrm>
        </p:grpSpPr>
        <p:sp>
          <p:nvSpPr>
            <p:cNvPr id="48" name="椭圆 47"/>
            <p:cNvSpPr/>
            <p:nvPr/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961005" y="4002405"/>
            <a:ext cx="458279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The vector error correction model is used to find the long-term equilibrium relationship between the prices of non-futures products and some futures prices.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2495873" y="5122194"/>
            <a:ext cx="302068" cy="263282"/>
            <a:chOff x="3203833" y="3582702"/>
            <a:chExt cx="302068" cy="263282"/>
          </a:xfrm>
        </p:grpSpPr>
        <p:sp>
          <p:nvSpPr>
            <p:cNvPr id="52" name="椭圆 51"/>
            <p:cNvSpPr/>
            <p:nvPr/>
          </p:nvSpPr>
          <p:spPr>
            <a:xfrm>
              <a:off x="3203833" y="3582702"/>
              <a:ext cx="226212" cy="226212"/>
            </a:xfrm>
            <a:prstGeom prst="ellipse">
              <a:avLst/>
            </a:prstGeom>
            <a:solidFill>
              <a:srgbClr val="FCC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279689" y="3619772"/>
              <a:ext cx="226212" cy="226212"/>
            </a:xfrm>
            <a:prstGeom prst="ellipse">
              <a:avLst/>
            </a:prstGeom>
            <a:noFill/>
            <a:ln>
              <a:solidFill>
                <a:srgbClr val="242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2957830" y="5159375"/>
            <a:ext cx="45827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Let's explore the feasibility of this approach using chicken as an example.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68995" y="1386840"/>
            <a:ext cx="2526030" cy="4376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148" y="4752595"/>
            <a:ext cx="1512190" cy="2105407"/>
          </a:xfrm>
          <a:custGeom>
            <a:avLst/>
            <a:gdLst>
              <a:gd name="connsiteX0" fmla="*/ 580 w 1008126"/>
              <a:gd name="connsiteY0" fmla="*/ 99 h 1403604"/>
              <a:gd name="connsiteX1" fmla="*/ 1008706 w 1008126"/>
              <a:gd name="connsiteY1" fmla="*/ 99 h 1403604"/>
              <a:gd name="connsiteX2" fmla="*/ 1008706 w 1008126"/>
              <a:gd name="connsiteY2" fmla="*/ 1403703 h 1403604"/>
              <a:gd name="connsiteX3" fmla="*/ 580 w 1008126"/>
              <a:gd name="connsiteY3" fmla="*/ 1403703 h 140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26" h="1403604">
                <a:moveTo>
                  <a:pt x="580" y="99"/>
                </a:moveTo>
                <a:lnTo>
                  <a:pt x="1008706" y="99"/>
                </a:lnTo>
                <a:lnTo>
                  <a:pt x="1008706" y="1403703"/>
                </a:lnTo>
                <a:lnTo>
                  <a:pt x="580" y="1403703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964" y="5860162"/>
            <a:ext cx="596645" cy="843534"/>
          </a:xfrm>
          <a:custGeom>
            <a:avLst/>
            <a:gdLst>
              <a:gd name="connsiteX0" fmla="*/ 658 w 397763"/>
              <a:gd name="connsiteY0" fmla="*/ 317 h 562356"/>
              <a:gd name="connsiteX1" fmla="*/ 398422 w 397763"/>
              <a:gd name="connsiteY1" fmla="*/ 317 h 562356"/>
              <a:gd name="connsiteX2" fmla="*/ 398422 w 397763"/>
              <a:gd name="connsiteY2" fmla="*/ 562673 h 562356"/>
              <a:gd name="connsiteX3" fmla="*/ 658 w 397763"/>
              <a:gd name="connsiteY3" fmla="*/ 562673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63" h="562356">
                <a:moveTo>
                  <a:pt x="658" y="317"/>
                </a:moveTo>
                <a:lnTo>
                  <a:pt x="398422" y="317"/>
                </a:lnTo>
                <a:lnTo>
                  <a:pt x="398422" y="562673"/>
                </a:lnTo>
                <a:lnTo>
                  <a:pt x="658" y="562673"/>
                </a:lnTo>
                <a:close/>
              </a:path>
            </a:pathLst>
          </a:custGeom>
        </p:spPr>
      </p:pic>
      <p:sp>
        <p:nvSpPr>
          <p:cNvPr id="34" name="文本框 33"/>
          <p:cNvSpPr txBox="1"/>
          <p:nvPr/>
        </p:nvSpPr>
        <p:spPr>
          <a:xfrm>
            <a:off x="3942715" y="3224530"/>
            <a:ext cx="430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3600" dirty="0">
                <a:solidFill>
                  <a:schemeClr val="accent1"/>
                </a:solidFill>
                <a:sym typeface="+mn-ea"/>
              </a:rPr>
              <a:t>Data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692926" y="4427589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1103233" y="2893151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45121" y="2116308"/>
            <a:ext cx="38684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>
                <a:ln w="12700">
                  <a:noFill/>
                </a:ln>
                <a:gradFill flip="none" rotWithShape="1">
                  <a:gsLst>
                    <a:gs pos="6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307580" y="0"/>
            <a:ext cx="89217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5/24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8955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0" y="3312160"/>
            <a:ext cx="195516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0743" y="557509"/>
            <a:ext cx="82778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Collect data according to the industry chain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01095" y="0"/>
            <a:ext cx="89217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6/24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Data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20" y="1127760"/>
            <a:ext cx="9624695" cy="41763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79085" y="5567680"/>
            <a:ext cx="3048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rgbClr val="FF0000"/>
                </a:solidFill>
                <a:effectLst/>
                <a:sym typeface="+mn-ea"/>
              </a:rPr>
              <a:t>Data Source</a:t>
            </a:r>
            <a:r>
              <a:rPr lang="zh-CN" altLang="en-US" sz="1600" dirty="0">
                <a:solidFill>
                  <a:srgbClr val="FF0000"/>
                </a:solidFill>
                <a:effectLst/>
                <a:sym typeface="+mn-ea"/>
              </a:rPr>
              <a:t>：</a:t>
            </a:r>
            <a:r>
              <a:rPr lang="en-US" altLang="zh-CN" sz="1600" dirty="0">
                <a:solidFill>
                  <a:srgbClr val="FF0000"/>
                </a:solidFill>
                <a:effectLst/>
                <a:sym typeface="+mn-ea"/>
              </a:rPr>
              <a:t>Beijing Xinfadi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" y="4263390"/>
            <a:ext cx="195389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Volatility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8955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0" y="3312160"/>
            <a:ext cx="195516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01095" y="0"/>
            <a:ext cx="89217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7/24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Data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378393" y="675619"/>
            <a:ext cx="184404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data unit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800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74565" y="5579745"/>
            <a:ext cx="4057650" cy="560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"continous price" refers to continuous price of the main contract</a:t>
            </a:r>
          </a:p>
        </p:txBody>
      </p: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2378710" y="1402715"/>
          <a:ext cx="8922385" cy="3906520"/>
        </p:xfrm>
        <a:graphic>
          <a:graphicData uri="http://schemas.openxmlformats.org/drawingml/2006/table">
            <a:tbl>
              <a:tblPr/>
              <a:tblGrid>
                <a:gridCol w="149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variable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meaning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unit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chick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the chicken for eating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yuan/500g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pig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Live pig futures continuous price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，</a:t>
                      </a:r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LH.DCE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yuan/T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cron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Corn futures </a:t>
                      </a:r>
                      <a:r>
                        <a:rPr lang="en-US" altLang="zh-CN" sz="200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continuous price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，</a:t>
                      </a:r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C.DCE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yuan/T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rice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Rice futures </a:t>
                      </a:r>
                      <a:r>
                        <a:rPr lang="en-US" altLang="zh-CN" sz="200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continuous price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，</a:t>
                      </a:r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RR.DCE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yuan/T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bean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Soybean meal futures </a:t>
                      </a:r>
                      <a:r>
                        <a:rPr lang="en-US" altLang="zh-CN" sz="200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continuous price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，</a:t>
                      </a:r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M.DEC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yuan/T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t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period from 2022.01.01 to 2024.11.30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day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 indent="0" algn="ctr" fontAlgn="b"/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肥猪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Grade II white striped pig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yuan/500g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 fontAlgn="b"/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瘦猪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Grade I white striped pig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yuan/500g</a:t>
                      </a:r>
                    </a:p>
                  </a:txBody>
                  <a:tcPr marL="4127" marR="4127" marT="412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35" y="4263390"/>
            <a:ext cx="195389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Volatility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89555"/>
            <a:ext cx="1955800" cy="674557"/>
            <a:chOff x="0" y="817759"/>
            <a:chExt cx="2626468" cy="674557"/>
          </a:xfrm>
        </p:grpSpPr>
        <p:sp>
          <p:nvSpPr>
            <p:cNvPr id="3" name="矩形 2"/>
            <p:cNvSpPr/>
            <p:nvPr/>
          </p:nvSpPr>
          <p:spPr>
            <a:xfrm>
              <a:off x="0" y="817759"/>
              <a:ext cx="2626468" cy="6745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noFill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2439037" y="1078834"/>
              <a:ext cx="222456" cy="15240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19710" y="5214620"/>
            <a:ext cx="1485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Outlook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0" y="1003935"/>
            <a:ext cx="19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Background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0743" y="557509"/>
            <a:ext cx="39128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Some data line plots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01095" y="0"/>
            <a:ext cx="892175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8/24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950" y="2225040"/>
            <a:ext cx="123126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Data</a:t>
            </a: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0425" y="1074420"/>
            <a:ext cx="3270885" cy="230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130425" y="3463925"/>
            <a:ext cx="36906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Live pig futures CP(continuous price)</a:t>
            </a:r>
          </a:p>
        </p:txBody>
      </p:sp>
      <p:pic>
        <p:nvPicPr>
          <p:cNvPr id="14" name="图片 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1945" y="1080135"/>
            <a:ext cx="3253740" cy="230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5751195" y="3463925"/>
            <a:ext cx="2555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Grade I white striped pig</a:t>
            </a:r>
          </a:p>
        </p:txBody>
      </p:sp>
      <p:pic>
        <p:nvPicPr>
          <p:cNvPr id="16" name="图片 1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02980" y="1079500"/>
            <a:ext cx="3248025" cy="229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8922385" y="3463925"/>
            <a:ext cx="26079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Grade II white striped pig</a:t>
            </a:r>
          </a:p>
        </p:txBody>
      </p:sp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1060" y="3838575"/>
            <a:ext cx="3270885" cy="231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1945" y="3838575"/>
            <a:ext cx="3253740" cy="23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55685" y="3838575"/>
            <a:ext cx="3263900" cy="230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2462530" y="6292850"/>
            <a:ext cx="26390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Soybean meal futures CP</a:t>
            </a: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6189980" y="6292850"/>
            <a:ext cx="16776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Rice futures CP</a:t>
            </a: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9442450" y="6256020"/>
            <a:ext cx="16897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Corn futures CP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0" y="3312160"/>
            <a:ext cx="195516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VECM Model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5" y="4263390"/>
            <a:ext cx="1953895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2000">
                <a:solidFill>
                  <a:srgbClr val="F5AC9B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accent1">
                    <a:alpha val="50000"/>
                  </a:schemeClr>
                </a:solidFill>
                <a:sym typeface="+mn-ea"/>
              </a:rPr>
              <a:t>Volatility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148" y="4752595"/>
            <a:ext cx="1512190" cy="2105407"/>
          </a:xfrm>
          <a:custGeom>
            <a:avLst/>
            <a:gdLst>
              <a:gd name="connsiteX0" fmla="*/ 580 w 1008126"/>
              <a:gd name="connsiteY0" fmla="*/ 99 h 1403604"/>
              <a:gd name="connsiteX1" fmla="*/ 1008706 w 1008126"/>
              <a:gd name="connsiteY1" fmla="*/ 99 h 1403604"/>
              <a:gd name="connsiteX2" fmla="*/ 1008706 w 1008126"/>
              <a:gd name="connsiteY2" fmla="*/ 1403703 h 1403604"/>
              <a:gd name="connsiteX3" fmla="*/ 580 w 1008126"/>
              <a:gd name="connsiteY3" fmla="*/ 1403703 h 140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26" h="1403604">
                <a:moveTo>
                  <a:pt x="580" y="99"/>
                </a:moveTo>
                <a:lnTo>
                  <a:pt x="1008706" y="99"/>
                </a:lnTo>
                <a:lnTo>
                  <a:pt x="1008706" y="1403703"/>
                </a:lnTo>
                <a:lnTo>
                  <a:pt x="580" y="1403703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964" y="5860162"/>
            <a:ext cx="596645" cy="843534"/>
          </a:xfrm>
          <a:custGeom>
            <a:avLst/>
            <a:gdLst>
              <a:gd name="connsiteX0" fmla="*/ 658 w 397763"/>
              <a:gd name="connsiteY0" fmla="*/ 317 h 562356"/>
              <a:gd name="connsiteX1" fmla="*/ 398422 w 397763"/>
              <a:gd name="connsiteY1" fmla="*/ 317 h 562356"/>
              <a:gd name="connsiteX2" fmla="*/ 398422 w 397763"/>
              <a:gd name="connsiteY2" fmla="*/ 562673 h 562356"/>
              <a:gd name="connsiteX3" fmla="*/ 658 w 397763"/>
              <a:gd name="connsiteY3" fmla="*/ 562673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63" h="562356">
                <a:moveTo>
                  <a:pt x="658" y="317"/>
                </a:moveTo>
                <a:lnTo>
                  <a:pt x="398422" y="317"/>
                </a:lnTo>
                <a:lnTo>
                  <a:pt x="398422" y="562673"/>
                </a:lnTo>
                <a:lnTo>
                  <a:pt x="658" y="562673"/>
                </a:lnTo>
                <a:close/>
              </a:path>
            </a:pathLst>
          </a:custGeom>
        </p:spPr>
      </p:pic>
      <p:sp>
        <p:nvSpPr>
          <p:cNvPr id="34" name="文本框 33"/>
          <p:cNvSpPr txBox="1"/>
          <p:nvPr/>
        </p:nvSpPr>
        <p:spPr>
          <a:xfrm>
            <a:off x="3942715" y="3224530"/>
            <a:ext cx="430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chemeClr val="accent1"/>
                </a:solidFill>
                <a:sym typeface="+mn-ea"/>
              </a:rPr>
              <a:t>VECM Model</a:t>
            </a:r>
          </a:p>
        </p:txBody>
      </p:sp>
      <p:sp>
        <p:nvSpPr>
          <p:cNvPr id="43" name="椭圆 42"/>
          <p:cNvSpPr/>
          <p:nvPr/>
        </p:nvSpPr>
        <p:spPr>
          <a:xfrm>
            <a:off x="1692926" y="4427589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1103233" y="2893151"/>
            <a:ext cx="226212" cy="226212"/>
          </a:xfrm>
          <a:prstGeom prst="ellipse">
            <a:avLst/>
          </a:prstGeom>
          <a:solidFill>
            <a:srgbClr val="FC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45121" y="2116308"/>
            <a:ext cx="38684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>
                <a:ln w="12700">
                  <a:noFill/>
                </a:ln>
                <a:gradFill flip="none" rotWithShape="1">
                  <a:gsLst>
                    <a:gs pos="6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169650" y="0"/>
            <a:ext cx="1087201" cy="455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9/24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NDYsImhkaWQiOiI3MTI5Y2QwNDQwNDUxOTU0M2QzMTg4Mjg1MWY1OGJkMCIsInVzZXJDb3VudCI6NDZ9"/>
  <p:tag name="RESOURCE_RECORD_KEY" val="{&quot;13&quot;:[20482077,466348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02*321"/>
  <p:tag name="TABLE_ENDDRAG_RECT" val="187*110*702*32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05,&quot;left&quot;:425.35,&quot;top&quot;:85,&quot;width&quot;:513.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05,&quot;left&quot;:425.35,&quot;top&quot;:85,&quot;width&quot;:513.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05,&quot;left&quot;:425.35,&quot;top&quot;:85,&quot;width&quot;:513.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05,&quot;left&quot;:425.35,&quot;top&quot;:85,&quot;width&quot;:513.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05,&quot;left&quot;:425.35,&quot;top&quot;:85,&quot;width&quot;:513.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05,&quot;left&quot;:425.35,&quot;top&quot;:85,&quot;width&quot;:513.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05,&quot;left&quot;:425.35,&quot;top&quot;:85,&quot;width&quot;:513.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05,&quot;left&quot;:425.35,&quot;top&quot;:85,&quot;width&quot;:513.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69*82"/>
  <p:tag name="TABLE_ENDDRAG_RECT" val="162*272*369*8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94*90"/>
  <p:tag name="TABLE_ENDDRAG_RECT" val="183*401*494*9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01*92"/>
  <p:tag name="TABLE_ENDDRAG_RECT" val="175*93*401*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78*106"/>
  <p:tag name="TABLE_ENDDRAG_RECT" val="175*309*778*10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1*150"/>
  <p:tag name="TABLE_ENDDRAG_RECT" val="175*85*752*15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62*81"/>
  <p:tag name="TABLE_ENDDRAG_RECT" val="201*82*362*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62*81"/>
  <p:tag name="TABLE_ENDDRAG_RECT" val="201*82*362*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5,&quot;left&quot;:192.57543307086615,&quot;top&quot;:195.45,&quot;width&quot;:710.974566929133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5,&quot;left&quot;:192.57543307086615,&quot;top&quot;:195.45,&quot;width&quot;:710.974566929133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5,&quot;left&quot;:192.57543307086615,&quot;top&quot;:195.45,&quot;width&quot;:710.974566929133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5,&quot;left&quot;:192.57543307086615,&quot;top&quot;:195.45,&quot;width&quot;:710.974566929133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5,&quot;left&quot;:192.57543307086615,&quot;top&quot;:195.45,&quot;width&quot;:710.974566929133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5,&quot;left&quot;:192.57543307086615,&quot;top&quot;:195.45,&quot;width&quot;:710.974566929133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5,&quot;left&quot;:192.57543307086615,&quot;top&quot;:195.45,&quot;width&quot;:710.9745669291339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5,&quot;left&quot;:192.57543307086615,&quot;top&quot;:195.45,&quot;width&quot;:710.974566929133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5.9708661417323,&quot;left&quot;:434.87559055118106,&quot;top&quot;:109.65952755905512,&quot;width&quot;:250.78755905511807}"/>
</p:tagLst>
</file>

<file path=ppt/theme/theme1.xml><?xml version="1.0" encoding="utf-8"?>
<a:theme xmlns:a="http://schemas.openxmlformats.org/drawingml/2006/main" name="Office 主题​​">
  <a:themeElements>
    <a:clrScheme name="01彩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31687A"/>
      </a:accent1>
      <a:accent2>
        <a:srgbClr val="40BDAE"/>
      </a:accent2>
      <a:accent3>
        <a:srgbClr val="151F28"/>
      </a:accent3>
      <a:accent4>
        <a:srgbClr val="447CA1"/>
      </a:accent4>
      <a:accent5>
        <a:srgbClr val="7F7F7F"/>
      </a:accent5>
      <a:accent6>
        <a:srgbClr val="A5A5A5"/>
      </a:accent6>
      <a:hlink>
        <a:srgbClr val="7F7F7F"/>
      </a:hlink>
      <a:folHlink>
        <a:srgbClr val="7F7F7F"/>
      </a:folHlink>
    </a:clrScheme>
    <a:fontScheme name="开源字体">
      <a:majorFont>
        <a:latin typeface="思源宋体 CN Heavy"/>
        <a:ea typeface="思源宋体 CN Heavy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1407</Words>
  <Application>Microsoft Office PowerPoint</Application>
  <PresentationFormat>Widescreen</PresentationFormat>
  <Paragraphs>663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思源黑体 CN Regular</vt:lpstr>
      <vt:lpstr>Wingdings</vt:lpstr>
      <vt:lpstr>等线</vt:lpstr>
      <vt:lpstr>思源宋体 CN Heavy</vt:lpstr>
      <vt:lpstr>Arial</vt:lpstr>
      <vt:lpstr>黑体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小忙</dc:creator>
  <cp:lastModifiedBy>Vincent William Hadiasali</cp:lastModifiedBy>
  <cp:revision>340</cp:revision>
  <dcterms:created xsi:type="dcterms:W3CDTF">2022-08-19T07:47:00Z</dcterms:created>
  <dcterms:modified xsi:type="dcterms:W3CDTF">2025-01-21T13:25:47Z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KSOTemplateUUID">
    <vt:lpwstr>v1.0_mb_MKOxo//Gc/VW3XVVCxmz5Q==</vt:lpwstr>
  </property>
  <property fmtid="{D5CDD505-2E9C-101B-9397-08002B2CF9AE}" pid="4" name="ICV">
    <vt:lpwstr>B680B6D415D544E78EE45BCAA7FDDD26_11</vt:lpwstr>
  </property>
</Properties>
</file>